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5" r:id="rId4"/>
  </p:sldMasterIdLst>
  <p:sldIdLst>
    <p:sldId id="266" r:id="rId5"/>
    <p:sldId id="309" r:id="rId6"/>
    <p:sldId id="310" r:id="rId7"/>
    <p:sldId id="311" r:id="rId8"/>
    <p:sldId id="314" r:id="rId9"/>
    <p:sldId id="313" r:id="rId10"/>
    <p:sldId id="316" r:id="rId11"/>
    <p:sldId id="312" r:id="rId12"/>
    <p:sldId id="317" r:id="rId13"/>
    <p:sldId id="318" r:id="rId14"/>
    <p:sldId id="319" r:id="rId15"/>
    <p:sldId id="320" r:id="rId16"/>
    <p:sldId id="321" r:id="rId17"/>
    <p:sldId id="322" r:id="rId18"/>
    <p:sldId id="323" r:id="rId19"/>
    <p:sldId id="324" r:id="rId20"/>
    <p:sldId id="325" r:id="rId21"/>
    <p:sldId id="326" r:id="rId22"/>
    <p:sldId id="327" r:id="rId23"/>
    <p:sldId id="328" r:id="rId24"/>
    <p:sldId id="329" r:id="rId25"/>
    <p:sldId id="330" r:id="rId26"/>
    <p:sldId id="331" r:id="rId27"/>
    <p:sldId id="332" r:id="rId28"/>
    <p:sldId id="333" r:id="rId29"/>
    <p:sldId id="334" r:id="rId30"/>
    <p:sldId id="335" r:id="rId31"/>
    <p:sldId id="336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DD6A24-E8EF-4A47-80F2-FA1C626BA6E2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E0FED528-9171-4B7C-B1DF-B65858502852}">
      <dgm:prSet/>
      <dgm:spPr/>
      <dgm:t>
        <a:bodyPr/>
        <a:lstStyle/>
        <a:p>
          <a:r>
            <a:rPr lang="sr-Cyrl-RS" b="0" i="0"/>
            <a:t>Анамнеза у гинекологији као и другим гранама клиничке медицине је од изузетног значаја</a:t>
          </a:r>
          <a:endParaRPr lang="en-US"/>
        </a:p>
      </dgm:t>
    </dgm:pt>
    <dgm:pt modelId="{031ABCDE-CC26-43F3-B945-3448DFB58464}" type="parTrans" cxnId="{D3E6AB93-B99F-46A0-8D9A-F0DA87E58698}">
      <dgm:prSet/>
      <dgm:spPr/>
      <dgm:t>
        <a:bodyPr/>
        <a:lstStyle/>
        <a:p>
          <a:endParaRPr lang="en-US"/>
        </a:p>
      </dgm:t>
    </dgm:pt>
    <dgm:pt modelId="{B5F62900-905D-4060-8AA6-36A06FD7367C}" type="sibTrans" cxnId="{D3E6AB93-B99F-46A0-8D9A-F0DA87E58698}">
      <dgm:prSet/>
      <dgm:spPr/>
      <dgm:t>
        <a:bodyPr/>
        <a:lstStyle/>
        <a:p>
          <a:endParaRPr lang="en-US"/>
        </a:p>
      </dgm:t>
    </dgm:pt>
    <dgm:pt modelId="{FF987B96-30F5-440D-9D2E-F8436CE9B0DD}">
      <dgm:prSet/>
      <dgm:spPr/>
      <dgm:t>
        <a:bodyPr/>
        <a:lstStyle/>
        <a:p>
          <a:r>
            <a:rPr lang="sr-Cyrl-RS" b="0" i="0" dirty="0"/>
            <a:t>Пре него што се приступи узимању анамнезе неопходно је извршити идентификацију пацијенткиње, а затим се информисати о њеном </a:t>
          </a:r>
          <a:r>
            <a:rPr lang="sr-Cyrl-RS" b="0" i="0" u="sng" dirty="0"/>
            <a:t>животном добу, занимању, месту боравка и брачном статусу</a:t>
          </a:r>
          <a:endParaRPr lang="en-US" dirty="0"/>
        </a:p>
      </dgm:t>
    </dgm:pt>
    <dgm:pt modelId="{3570EEE9-4BB1-4321-AA0C-12326BDCB40E}" type="parTrans" cxnId="{1325694E-F989-49D5-BBBB-94A81A971204}">
      <dgm:prSet/>
      <dgm:spPr/>
      <dgm:t>
        <a:bodyPr/>
        <a:lstStyle/>
        <a:p>
          <a:endParaRPr lang="en-US"/>
        </a:p>
      </dgm:t>
    </dgm:pt>
    <dgm:pt modelId="{88E8405A-7665-425B-96B2-3D081D29CB4A}" type="sibTrans" cxnId="{1325694E-F989-49D5-BBBB-94A81A971204}">
      <dgm:prSet/>
      <dgm:spPr/>
      <dgm:t>
        <a:bodyPr/>
        <a:lstStyle/>
        <a:p>
          <a:endParaRPr lang="en-US"/>
        </a:p>
      </dgm:t>
    </dgm:pt>
    <dgm:pt modelId="{3B613BB0-F642-4068-9556-DAC0F4C2BC37}">
      <dgm:prSet/>
      <dgm:spPr/>
      <dgm:t>
        <a:bodyPr/>
        <a:lstStyle/>
        <a:p>
          <a:r>
            <a:rPr lang="sr-Cyrl-RS" b="0" i="0"/>
            <a:t>Животно доба везано је за одређене карактеристике гениталних и екстрагениталних органа</a:t>
          </a:r>
          <a:endParaRPr lang="en-US"/>
        </a:p>
      </dgm:t>
    </dgm:pt>
    <dgm:pt modelId="{DCF9A3D5-FF42-40B1-A377-EEFEE7D58DB3}" type="parTrans" cxnId="{F8C49EF5-DA84-473B-A9A8-32667D968F5E}">
      <dgm:prSet/>
      <dgm:spPr/>
      <dgm:t>
        <a:bodyPr/>
        <a:lstStyle/>
        <a:p>
          <a:endParaRPr lang="en-US"/>
        </a:p>
      </dgm:t>
    </dgm:pt>
    <dgm:pt modelId="{5E472E59-95D9-43A4-9B8A-1D34538A1B0F}" type="sibTrans" cxnId="{F8C49EF5-DA84-473B-A9A8-32667D968F5E}">
      <dgm:prSet/>
      <dgm:spPr/>
      <dgm:t>
        <a:bodyPr/>
        <a:lstStyle/>
        <a:p>
          <a:endParaRPr lang="en-US"/>
        </a:p>
      </dgm:t>
    </dgm:pt>
    <dgm:pt modelId="{9F2D0377-ED69-4551-A29B-AF0E3BA75C0A}">
      <dgm:prSet/>
      <dgm:spPr/>
      <dgm:t>
        <a:bodyPr/>
        <a:lstStyle/>
        <a:p>
          <a:r>
            <a:rPr lang="sr-Cyrl-RS" b="0" i="0"/>
            <a:t>Занимање експонира пацијенткињу професионалним хазардима које могу да утичу на појаву, ток и исход болести</a:t>
          </a:r>
          <a:endParaRPr lang="en-US"/>
        </a:p>
      </dgm:t>
    </dgm:pt>
    <dgm:pt modelId="{8144ABAE-021B-4BF2-BA5D-E8B371C92A0A}" type="parTrans" cxnId="{DD060106-973D-46FF-9139-5C43F248942C}">
      <dgm:prSet/>
      <dgm:spPr/>
      <dgm:t>
        <a:bodyPr/>
        <a:lstStyle/>
        <a:p>
          <a:endParaRPr lang="en-US"/>
        </a:p>
      </dgm:t>
    </dgm:pt>
    <dgm:pt modelId="{87A358B8-9470-4740-AA67-20EFDBAB1A7E}" type="sibTrans" cxnId="{DD060106-973D-46FF-9139-5C43F248942C}">
      <dgm:prSet/>
      <dgm:spPr/>
      <dgm:t>
        <a:bodyPr/>
        <a:lstStyle/>
        <a:p>
          <a:endParaRPr lang="en-US"/>
        </a:p>
      </dgm:t>
    </dgm:pt>
    <dgm:pt modelId="{27E49F14-00EF-4C47-96EB-CB915345DF86}">
      <dgm:prSet/>
      <dgm:spPr/>
      <dgm:t>
        <a:bodyPr/>
        <a:lstStyle/>
        <a:p>
          <a:r>
            <a:rPr lang="sr-Cyrl-RS" b="0" i="0"/>
            <a:t>Место боравка пружа информацију о начину живота и исхране, степену физичког оптерећења, хигијенским навикама и здравственој култури пацијенткиње</a:t>
          </a:r>
          <a:endParaRPr lang="en-US"/>
        </a:p>
      </dgm:t>
    </dgm:pt>
    <dgm:pt modelId="{974929E5-F963-4363-970A-B5B542B3F9CC}" type="parTrans" cxnId="{FB18E468-7B49-4E5D-AD19-E51D54CF3C67}">
      <dgm:prSet/>
      <dgm:spPr/>
      <dgm:t>
        <a:bodyPr/>
        <a:lstStyle/>
        <a:p>
          <a:endParaRPr lang="en-US"/>
        </a:p>
      </dgm:t>
    </dgm:pt>
    <dgm:pt modelId="{30E549C3-26CC-4B80-8A69-0A2B07C3A432}" type="sibTrans" cxnId="{FB18E468-7B49-4E5D-AD19-E51D54CF3C67}">
      <dgm:prSet/>
      <dgm:spPr/>
      <dgm:t>
        <a:bodyPr/>
        <a:lstStyle/>
        <a:p>
          <a:endParaRPr lang="en-US"/>
        </a:p>
      </dgm:t>
    </dgm:pt>
    <dgm:pt modelId="{FAECC104-1EDB-4582-AFDB-F06934259522}">
      <dgm:prSet/>
      <dgm:spPr/>
      <dgm:t>
        <a:bodyPr/>
        <a:lstStyle/>
        <a:p>
          <a:r>
            <a:rPr lang="sr-Cyrl-RS" b="0" i="0"/>
            <a:t>Брачни статус може бити од изузетног значаја када се разматра етиологија неких болести</a:t>
          </a:r>
          <a:endParaRPr lang="en-US"/>
        </a:p>
      </dgm:t>
    </dgm:pt>
    <dgm:pt modelId="{B3CB7A1D-A2E2-4170-ADDA-DC2916234B72}" type="parTrans" cxnId="{B3FD1AF3-6089-4C25-AB9D-D17FA12B5E5A}">
      <dgm:prSet/>
      <dgm:spPr/>
      <dgm:t>
        <a:bodyPr/>
        <a:lstStyle/>
        <a:p>
          <a:endParaRPr lang="en-US"/>
        </a:p>
      </dgm:t>
    </dgm:pt>
    <dgm:pt modelId="{4339AF7B-195D-4E0A-A523-F8E0CA901730}" type="sibTrans" cxnId="{B3FD1AF3-6089-4C25-AB9D-D17FA12B5E5A}">
      <dgm:prSet/>
      <dgm:spPr/>
      <dgm:t>
        <a:bodyPr/>
        <a:lstStyle/>
        <a:p>
          <a:endParaRPr lang="en-US"/>
        </a:p>
      </dgm:t>
    </dgm:pt>
    <dgm:pt modelId="{EEF11211-D66E-44E6-96B9-8F901E886200}" type="pres">
      <dgm:prSet presAssocID="{93DD6A24-E8EF-4A47-80F2-FA1C626BA6E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sr-Latn-BA"/>
        </a:p>
      </dgm:t>
    </dgm:pt>
    <dgm:pt modelId="{66FA5C59-9F44-4004-94F0-9F82F4EEF40A}" type="pres">
      <dgm:prSet presAssocID="{E0FED528-9171-4B7C-B1DF-B65858502852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sr-Latn-BA"/>
        </a:p>
      </dgm:t>
    </dgm:pt>
    <dgm:pt modelId="{CAAB53A8-9096-4BFA-B0D5-5E653151C152}" type="pres">
      <dgm:prSet presAssocID="{B5F62900-905D-4060-8AA6-36A06FD7367C}" presName="sibTrans" presStyleCnt="0"/>
      <dgm:spPr/>
    </dgm:pt>
    <dgm:pt modelId="{DD24BA0F-4546-4EA6-8C20-672604D0F3F8}" type="pres">
      <dgm:prSet presAssocID="{FF987B96-30F5-440D-9D2E-F8436CE9B0D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sr-Latn-BA"/>
        </a:p>
      </dgm:t>
    </dgm:pt>
    <dgm:pt modelId="{A354F5D8-B5E5-4417-8473-C7E528E9407C}" type="pres">
      <dgm:prSet presAssocID="{88E8405A-7665-425B-96B2-3D081D29CB4A}" presName="sibTrans" presStyleCnt="0"/>
      <dgm:spPr/>
    </dgm:pt>
    <dgm:pt modelId="{7420C692-5972-4FE3-9FEE-93B002E27771}" type="pres">
      <dgm:prSet presAssocID="{3B613BB0-F642-4068-9556-DAC0F4C2BC3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sr-Latn-BA"/>
        </a:p>
      </dgm:t>
    </dgm:pt>
    <dgm:pt modelId="{FE9DE01E-5454-4ED7-BCC1-5001E764C065}" type="pres">
      <dgm:prSet presAssocID="{5E472E59-95D9-43A4-9B8A-1D34538A1B0F}" presName="sibTrans" presStyleCnt="0"/>
      <dgm:spPr/>
    </dgm:pt>
    <dgm:pt modelId="{DBDD46BF-DD71-47CF-B078-593E120B73D3}" type="pres">
      <dgm:prSet presAssocID="{9F2D0377-ED69-4551-A29B-AF0E3BA75C0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sr-Latn-BA"/>
        </a:p>
      </dgm:t>
    </dgm:pt>
    <dgm:pt modelId="{8A08A45B-F3E9-45CF-AD6E-558114DAF709}" type="pres">
      <dgm:prSet presAssocID="{87A358B8-9470-4740-AA67-20EFDBAB1A7E}" presName="sibTrans" presStyleCnt="0"/>
      <dgm:spPr/>
    </dgm:pt>
    <dgm:pt modelId="{52230C6D-9618-4EA9-82B2-F1CDAD675223}" type="pres">
      <dgm:prSet presAssocID="{27E49F14-00EF-4C47-96EB-CB915345DF8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sr-Latn-BA"/>
        </a:p>
      </dgm:t>
    </dgm:pt>
    <dgm:pt modelId="{5721641F-7A9D-4688-8FFF-301AA32C8E13}" type="pres">
      <dgm:prSet presAssocID="{30E549C3-26CC-4B80-8A69-0A2B07C3A432}" presName="sibTrans" presStyleCnt="0"/>
      <dgm:spPr/>
    </dgm:pt>
    <dgm:pt modelId="{CC5486AB-E108-435E-B5CB-8E8C8D0B0A5C}" type="pres">
      <dgm:prSet presAssocID="{FAECC104-1EDB-4582-AFDB-F0693425952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sr-Latn-BA"/>
        </a:p>
      </dgm:t>
    </dgm:pt>
  </dgm:ptLst>
  <dgm:cxnLst>
    <dgm:cxn modelId="{EA922243-6B6D-471F-A6E1-BA5BF7485031}" type="presOf" srcId="{27E49F14-00EF-4C47-96EB-CB915345DF86}" destId="{52230C6D-9618-4EA9-82B2-F1CDAD675223}" srcOrd="0" destOrd="0" presId="urn:microsoft.com/office/officeart/2005/8/layout/default"/>
    <dgm:cxn modelId="{F8E209F7-3324-4705-B90D-16D81622F34B}" type="presOf" srcId="{3B613BB0-F642-4068-9556-DAC0F4C2BC37}" destId="{7420C692-5972-4FE3-9FEE-93B002E27771}" srcOrd="0" destOrd="0" presId="urn:microsoft.com/office/officeart/2005/8/layout/default"/>
    <dgm:cxn modelId="{FB18E468-7B49-4E5D-AD19-E51D54CF3C67}" srcId="{93DD6A24-E8EF-4A47-80F2-FA1C626BA6E2}" destId="{27E49F14-00EF-4C47-96EB-CB915345DF86}" srcOrd="4" destOrd="0" parTransId="{974929E5-F963-4363-970A-B5B542B3F9CC}" sibTransId="{30E549C3-26CC-4B80-8A69-0A2B07C3A432}"/>
    <dgm:cxn modelId="{F8C49EF5-DA84-473B-A9A8-32667D968F5E}" srcId="{93DD6A24-E8EF-4A47-80F2-FA1C626BA6E2}" destId="{3B613BB0-F642-4068-9556-DAC0F4C2BC37}" srcOrd="2" destOrd="0" parTransId="{DCF9A3D5-FF42-40B1-A377-EEFEE7D58DB3}" sibTransId="{5E472E59-95D9-43A4-9B8A-1D34538A1B0F}"/>
    <dgm:cxn modelId="{DD060106-973D-46FF-9139-5C43F248942C}" srcId="{93DD6A24-E8EF-4A47-80F2-FA1C626BA6E2}" destId="{9F2D0377-ED69-4551-A29B-AF0E3BA75C0A}" srcOrd="3" destOrd="0" parTransId="{8144ABAE-021B-4BF2-BA5D-E8B371C92A0A}" sibTransId="{87A358B8-9470-4740-AA67-20EFDBAB1A7E}"/>
    <dgm:cxn modelId="{F34D4956-A4BF-46D6-881A-4702E1D18CE5}" type="presOf" srcId="{9F2D0377-ED69-4551-A29B-AF0E3BA75C0A}" destId="{DBDD46BF-DD71-47CF-B078-593E120B73D3}" srcOrd="0" destOrd="0" presId="urn:microsoft.com/office/officeart/2005/8/layout/default"/>
    <dgm:cxn modelId="{D3E6AB93-B99F-46A0-8D9A-F0DA87E58698}" srcId="{93DD6A24-E8EF-4A47-80F2-FA1C626BA6E2}" destId="{E0FED528-9171-4B7C-B1DF-B65858502852}" srcOrd="0" destOrd="0" parTransId="{031ABCDE-CC26-43F3-B945-3448DFB58464}" sibTransId="{B5F62900-905D-4060-8AA6-36A06FD7367C}"/>
    <dgm:cxn modelId="{5F1B312D-BD2B-40C9-B72F-9BA0F3F76DC4}" type="presOf" srcId="{93DD6A24-E8EF-4A47-80F2-FA1C626BA6E2}" destId="{EEF11211-D66E-44E6-96B9-8F901E886200}" srcOrd="0" destOrd="0" presId="urn:microsoft.com/office/officeart/2005/8/layout/default"/>
    <dgm:cxn modelId="{6CA8A9AB-64A6-4626-90F1-D5B32D9D3D87}" type="presOf" srcId="{FAECC104-1EDB-4582-AFDB-F06934259522}" destId="{CC5486AB-E108-435E-B5CB-8E8C8D0B0A5C}" srcOrd="0" destOrd="0" presId="urn:microsoft.com/office/officeart/2005/8/layout/default"/>
    <dgm:cxn modelId="{D3C939D2-18A3-4E6A-8097-8E9C9284E115}" type="presOf" srcId="{E0FED528-9171-4B7C-B1DF-B65858502852}" destId="{66FA5C59-9F44-4004-94F0-9F82F4EEF40A}" srcOrd="0" destOrd="0" presId="urn:microsoft.com/office/officeart/2005/8/layout/default"/>
    <dgm:cxn modelId="{B3FD1AF3-6089-4C25-AB9D-D17FA12B5E5A}" srcId="{93DD6A24-E8EF-4A47-80F2-FA1C626BA6E2}" destId="{FAECC104-1EDB-4582-AFDB-F06934259522}" srcOrd="5" destOrd="0" parTransId="{B3CB7A1D-A2E2-4170-ADDA-DC2916234B72}" sibTransId="{4339AF7B-195D-4E0A-A523-F8E0CA901730}"/>
    <dgm:cxn modelId="{1325694E-F989-49D5-BBBB-94A81A971204}" srcId="{93DD6A24-E8EF-4A47-80F2-FA1C626BA6E2}" destId="{FF987B96-30F5-440D-9D2E-F8436CE9B0DD}" srcOrd="1" destOrd="0" parTransId="{3570EEE9-4BB1-4321-AA0C-12326BDCB40E}" sibTransId="{88E8405A-7665-425B-96B2-3D081D29CB4A}"/>
    <dgm:cxn modelId="{9EA79E31-A397-4D9B-8E88-DD884B953C26}" type="presOf" srcId="{FF987B96-30F5-440D-9D2E-F8436CE9B0DD}" destId="{DD24BA0F-4546-4EA6-8C20-672604D0F3F8}" srcOrd="0" destOrd="0" presId="urn:microsoft.com/office/officeart/2005/8/layout/default"/>
    <dgm:cxn modelId="{8969C1FD-0DEC-4C3C-B6A3-27E64E4E077E}" type="presParOf" srcId="{EEF11211-D66E-44E6-96B9-8F901E886200}" destId="{66FA5C59-9F44-4004-94F0-9F82F4EEF40A}" srcOrd="0" destOrd="0" presId="urn:microsoft.com/office/officeart/2005/8/layout/default"/>
    <dgm:cxn modelId="{E19E493B-B552-4944-9C94-00ECC18D64B5}" type="presParOf" srcId="{EEF11211-D66E-44E6-96B9-8F901E886200}" destId="{CAAB53A8-9096-4BFA-B0D5-5E653151C152}" srcOrd="1" destOrd="0" presId="urn:microsoft.com/office/officeart/2005/8/layout/default"/>
    <dgm:cxn modelId="{B1F56F5D-DEDF-4B84-AFEE-6153FBB54EA6}" type="presParOf" srcId="{EEF11211-D66E-44E6-96B9-8F901E886200}" destId="{DD24BA0F-4546-4EA6-8C20-672604D0F3F8}" srcOrd="2" destOrd="0" presId="urn:microsoft.com/office/officeart/2005/8/layout/default"/>
    <dgm:cxn modelId="{0A5D60C2-8811-4A70-8B29-8A31D862A597}" type="presParOf" srcId="{EEF11211-D66E-44E6-96B9-8F901E886200}" destId="{A354F5D8-B5E5-4417-8473-C7E528E9407C}" srcOrd="3" destOrd="0" presId="urn:microsoft.com/office/officeart/2005/8/layout/default"/>
    <dgm:cxn modelId="{6BA233BD-B7B6-46E6-8FF5-7555A17CE8AE}" type="presParOf" srcId="{EEF11211-D66E-44E6-96B9-8F901E886200}" destId="{7420C692-5972-4FE3-9FEE-93B002E27771}" srcOrd="4" destOrd="0" presId="urn:microsoft.com/office/officeart/2005/8/layout/default"/>
    <dgm:cxn modelId="{4CC39C41-B23D-4030-A720-41B04C9AF72F}" type="presParOf" srcId="{EEF11211-D66E-44E6-96B9-8F901E886200}" destId="{FE9DE01E-5454-4ED7-BCC1-5001E764C065}" srcOrd="5" destOrd="0" presId="urn:microsoft.com/office/officeart/2005/8/layout/default"/>
    <dgm:cxn modelId="{689C0A00-F061-446D-A1CC-612AF6B924C1}" type="presParOf" srcId="{EEF11211-D66E-44E6-96B9-8F901E886200}" destId="{DBDD46BF-DD71-47CF-B078-593E120B73D3}" srcOrd="6" destOrd="0" presId="urn:microsoft.com/office/officeart/2005/8/layout/default"/>
    <dgm:cxn modelId="{E2CBBCB3-7AC7-4C3F-92A7-D845D8E09E8D}" type="presParOf" srcId="{EEF11211-D66E-44E6-96B9-8F901E886200}" destId="{8A08A45B-F3E9-45CF-AD6E-558114DAF709}" srcOrd="7" destOrd="0" presId="urn:microsoft.com/office/officeart/2005/8/layout/default"/>
    <dgm:cxn modelId="{361CC587-BAF9-4506-AA2F-3F4623678308}" type="presParOf" srcId="{EEF11211-D66E-44E6-96B9-8F901E886200}" destId="{52230C6D-9618-4EA9-82B2-F1CDAD675223}" srcOrd="8" destOrd="0" presId="urn:microsoft.com/office/officeart/2005/8/layout/default"/>
    <dgm:cxn modelId="{D2093FA3-E0FF-4B0C-B430-9CCBF9C802B6}" type="presParOf" srcId="{EEF11211-D66E-44E6-96B9-8F901E886200}" destId="{5721641F-7A9D-4688-8FFF-301AA32C8E13}" srcOrd="9" destOrd="0" presId="urn:microsoft.com/office/officeart/2005/8/layout/default"/>
    <dgm:cxn modelId="{C5E61554-3AD4-433F-A864-B1ECB97B9E50}" type="presParOf" srcId="{EEF11211-D66E-44E6-96B9-8F901E886200}" destId="{CC5486AB-E108-435E-B5CB-8E8C8D0B0A5C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0EC5EA-ED8D-4C9E-833F-6457AF0DE6C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DDA2AEE3-E3F8-4759-9263-3127FD064460}">
      <dgm:prSet/>
      <dgm:spPr/>
      <dgm:t>
        <a:bodyPr/>
        <a:lstStyle/>
        <a:p>
          <a:r>
            <a:rPr lang="sr-Cyrl-RS" b="0" i="0"/>
            <a:t>Гинеколошки проблеми често су директно или индиректно повезани са претходним трудноћама.</a:t>
          </a:r>
          <a:endParaRPr lang="en-US"/>
        </a:p>
      </dgm:t>
    </dgm:pt>
    <dgm:pt modelId="{590CFE9A-47F6-43A3-9597-8376D54AEEB1}" type="parTrans" cxnId="{D2D18B54-FF13-4E7F-A05B-CEDD38AFE8C6}">
      <dgm:prSet/>
      <dgm:spPr/>
      <dgm:t>
        <a:bodyPr/>
        <a:lstStyle/>
        <a:p>
          <a:endParaRPr lang="en-US"/>
        </a:p>
      </dgm:t>
    </dgm:pt>
    <dgm:pt modelId="{8B6105C6-F937-449F-AEB5-32DA78BD9A7C}" type="sibTrans" cxnId="{D2D18B54-FF13-4E7F-A05B-CEDD38AFE8C6}">
      <dgm:prSet/>
      <dgm:spPr/>
      <dgm:t>
        <a:bodyPr/>
        <a:lstStyle/>
        <a:p>
          <a:endParaRPr lang="en-US"/>
        </a:p>
      </dgm:t>
    </dgm:pt>
    <dgm:pt modelId="{F2EBE1CC-790F-4139-B6E6-47435CA5C98E}">
      <dgm:prSet/>
      <dgm:spPr/>
      <dgm:t>
        <a:bodyPr/>
        <a:lstStyle/>
        <a:p>
          <a:r>
            <a:rPr lang="sr-Cyrl-RS" b="0" i="0"/>
            <a:t>Трудноћа моће бити довршена побачајем (</a:t>
          </a:r>
          <a:r>
            <a:rPr lang="sr-Latn-RS" b="0" i="0"/>
            <a:t>abortus)</a:t>
          </a:r>
          <a:r>
            <a:rPr lang="sr-Cyrl-RS" b="0" i="0"/>
            <a:t> или порођајем</a:t>
          </a:r>
          <a:r>
            <a:rPr lang="sr-Latn-RS" b="0" i="0"/>
            <a:t> (partus).</a:t>
          </a:r>
          <a:endParaRPr lang="en-US"/>
        </a:p>
      </dgm:t>
    </dgm:pt>
    <dgm:pt modelId="{067A6809-0702-4798-97F5-C2C3B24DF1C9}" type="parTrans" cxnId="{C24B8CD0-F012-4C93-99DC-21DFB6CDEAEC}">
      <dgm:prSet/>
      <dgm:spPr/>
      <dgm:t>
        <a:bodyPr/>
        <a:lstStyle/>
        <a:p>
          <a:endParaRPr lang="en-US"/>
        </a:p>
      </dgm:t>
    </dgm:pt>
    <dgm:pt modelId="{AE254A21-34DD-44C4-9703-4AC34832A845}" type="sibTrans" cxnId="{C24B8CD0-F012-4C93-99DC-21DFB6CDEAEC}">
      <dgm:prSet/>
      <dgm:spPr/>
      <dgm:t>
        <a:bodyPr/>
        <a:lstStyle/>
        <a:p>
          <a:endParaRPr lang="en-US"/>
        </a:p>
      </dgm:t>
    </dgm:pt>
    <dgm:pt modelId="{8914124B-CCAE-4FA1-81A5-F8EBE4D86E6E}">
      <dgm:prSet/>
      <dgm:spPr/>
      <dgm:t>
        <a:bodyPr/>
        <a:lstStyle/>
        <a:p>
          <a:r>
            <a:rPr lang="sr-Cyrl-RS" b="0" i="0"/>
            <a:t>Порођај може бити рочан- (трудноћа довршена од 37 до 42. н.г), претермински (28-37нг, ) и постермински (после 42. н.г.)</a:t>
          </a:r>
          <a:endParaRPr lang="en-US"/>
        </a:p>
      </dgm:t>
    </dgm:pt>
    <dgm:pt modelId="{AF0228FE-BD36-4334-8F1D-DC5EE0D22045}" type="parTrans" cxnId="{E576E405-160F-4E06-A5A0-A94F701B5BFC}">
      <dgm:prSet/>
      <dgm:spPr/>
      <dgm:t>
        <a:bodyPr/>
        <a:lstStyle/>
        <a:p>
          <a:endParaRPr lang="en-US"/>
        </a:p>
      </dgm:t>
    </dgm:pt>
    <dgm:pt modelId="{119D3654-48A4-4654-8A30-1F4893FAE874}" type="sibTrans" cxnId="{E576E405-160F-4E06-A5A0-A94F701B5BFC}">
      <dgm:prSet/>
      <dgm:spPr/>
      <dgm:t>
        <a:bodyPr/>
        <a:lstStyle/>
        <a:p>
          <a:endParaRPr lang="en-US"/>
        </a:p>
      </dgm:t>
    </dgm:pt>
    <dgm:pt modelId="{5BC9E964-E4E5-4635-8056-F802A857CF81}">
      <dgm:prSet/>
      <dgm:spPr/>
      <dgm:t>
        <a:bodyPr/>
        <a:lstStyle/>
        <a:p>
          <a:r>
            <a:rPr lang="sr-Cyrl-RS" b="0" i="0"/>
            <a:t>Побачај представља спонтани или изазвани прекид трудноће пре 28. (односно 24.нг.)</a:t>
          </a:r>
          <a:endParaRPr lang="en-US"/>
        </a:p>
      </dgm:t>
    </dgm:pt>
    <dgm:pt modelId="{B2DD5FC8-BF6A-4EC8-AB37-F141C9EA5C2B}" type="parTrans" cxnId="{199CDB42-4743-471A-8983-4ADA36F65664}">
      <dgm:prSet/>
      <dgm:spPr/>
      <dgm:t>
        <a:bodyPr/>
        <a:lstStyle/>
        <a:p>
          <a:endParaRPr lang="en-US"/>
        </a:p>
      </dgm:t>
    </dgm:pt>
    <dgm:pt modelId="{E39C8099-790C-489D-AD69-5964D9479F76}" type="sibTrans" cxnId="{199CDB42-4743-471A-8983-4ADA36F65664}">
      <dgm:prSet/>
      <dgm:spPr/>
      <dgm:t>
        <a:bodyPr/>
        <a:lstStyle/>
        <a:p>
          <a:endParaRPr lang="en-US"/>
        </a:p>
      </dgm:t>
    </dgm:pt>
    <dgm:pt modelId="{059716CD-7852-4D33-BD56-208290126870}">
      <dgm:prSet/>
      <dgm:spPr/>
      <dgm:t>
        <a:bodyPr/>
        <a:lstStyle/>
        <a:p>
          <a:r>
            <a:rPr lang="sr-Cyrl-RS" b="0" i="0"/>
            <a:t>Дели се на рани (пре 16.нг) и касни (после 16.н.г)</a:t>
          </a:r>
          <a:endParaRPr lang="en-US"/>
        </a:p>
      </dgm:t>
    </dgm:pt>
    <dgm:pt modelId="{398A4CF6-5083-4CA6-9B76-EECC64C6CDEC}" type="parTrans" cxnId="{EFCD584A-B4C2-4409-9B6D-4B72D4DF1884}">
      <dgm:prSet/>
      <dgm:spPr/>
      <dgm:t>
        <a:bodyPr/>
        <a:lstStyle/>
        <a:p>
          <a:endParaRPr lang="en-US"/>
        </a:p>
      </dgm:t>
    </dgm:pt>
    <dgm:pt modelId="{8913807E-7562-4DBA-9307-E2EB29876ABE}" type="sibTrans" cxnId="{EFCD584A-B4C2-4409-9B6D-4B72D4DF1884}">
      <dgm:prSet/>
      <dgm:spPr/>
      <dgm:t>
        <a:bodyPr/>
        <a:lstStyle/>
        <a:p>
          <a:endParaRPr lang="en-US"/>
        </a:p>
      </dgm:t>
    </dgm:pt>
    <dgm:pt modelId="{21301F80-18D2-4DB4-A424-C32654DCE1A7}" type="pres">
      <dgm:prSet presAssocID="{F50EC5EA-ED8D-4C9E-833F-6457AF0DE6C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sr-Latn-BA"/>
        </a:p>
      </dgm:t>
    </dgm:pt>
    <dgm:pt modelId="{A8B9E610-B0C5-48A0-8E76-E10A7CE88AD5}" type="pres">
      <dgm:prSet presAssocID="{DDA2AEE3-E3F8-4759-9263-3127FD064460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sr-Latn-BA"/>
        </a:p>
      </dgm:t>
    </dgm:pt>
    <dgm:pt modelId="{F640C9E4-C4AE-4F77-9CA4-C1225674FEF1}" type="pres">
      <dgm:prSet presAssocID="{8B6105C6-F937-449F-AEB5-32DA78BD9A7C}" presName="spacer" presStyleCnt="0"/>
      <dgm:spPr/>
    </dgm:pt>
    <dgm:pt modelId="{1714317E-F466-4C38-AE0E-47A2B7233191}" type="pres">
      <dgm:prSet presAssocID="{F2EBE1CC-790F-4139-B6E6-47435CA5C98E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sr-Latn-BA"/>
        </a:p>
      </dgm:t>
    </dgm:pt>
    <dgm:pt modelId="{B71A3229-A7EA-443D-8A44-91B4432FAAD2}" type="pres">
      <dgm:prSet presAssocID="{AE254A21-34DD-44C4-9703-4AC34832A845}" presName="spacer" presStyleCnt="0"/>
      <dgm:spPr/>
    </dgm:pt>
    <dgm:pt modelId="{5D23E3B1-0FEE-4B29-824E-AF22A45C77F5}" type="pres">
      <dgm:prSet presAssocID="{8914124B-CCAE-4FA1-81A5-F8EBE4D86E6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sr-Latn-BA"/>
        </a:p>
      </dgm:t>
    </dgm:pt>
    <dgm:pt modelId="{6D1EC135-1E80-4393-85C2-8D2029415A7D}" type="pres">
      <dgm:prSet presAssocID="{119D3654-48A4-4654-8A30-1F4893FAE874}" presName="spacer" presStyleCnt="0"/>
      <dgm:spPr/>
    </dgm:pt>
    <dgm:pt modelId="{77D3B6B5-246A-4C30-B90B-2648FF0A8BAD}" type="pres">
      <dgm:prSet presAssocID="{5BC9E964-E4E5-4635-8056-F802A857CF8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sr-Latn-BA"/>
        </a:p>
      </dgm:t>
    </dgm:pt>
    <dgm:pt modelId="{D88CC93C-6402-4AE0-80D1-0038F1FACBC7}" type="pres">
      <dgm:prSet presAssocID="{E39C8099-790C-489D-AD69-5964D9479F76}" presName="spacer" presStyleCnt="0"/>
      <dgm:spPr/>
    </dgm:pt>
    <dgm:pt modelId="{BAD6D606-27B6-4883-AABF-E2A214F0C542}" type="pres">
      <dgm:prSet presAssocID="{059716CD-7852-4D33-BD56-208290126870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sr-Latn-BA"/>
        </a:p>
      </dgm:t>
    </dgm:pt>
  </dgm:ptLst>
  <dgm:cxnLst>
    <dgm:cxn modelId="{A1EA8B41-7C42-4E69-BB49-9685D07C1730}" type="presOf" srcId="{059716CD-7852-4D33-BD56-208290126870}" destId="{BAD6D606-27B6-4883-AABF-E2A214F0C542}" srcOrd="0" destOrd="0" presId="urn:microsoft.com/office/officeart/2005/8/layout/vList2"/>
    <dgm:cxn modelId="{199CDB42-4743-471A-8983-4ADA36F65664}" srcId="{F50EC5EA-ED8D-4C9E-833F-6457AF0DE6C0}" destId="{5BC9E964-E4E5-4635-8056-F802A857CF81}" srcOrd="3" destOrd="0" parTransId="{B2DD5FC8-BF6A-4EC8-AB37-F141C9EA5C2B}" sibTransId="{E39C8099-790C-489D-AD69-5964D9479F76}"/>
    <dgm:cxn modelId="{EC0E5F6E-42F8-4C9F-B294-2293FD383F1C}" type="presOf" srcId="{F2EBE1CC-790F-4139-B6E6-47435CA5C98E}" destId="{1714317E-F466-4C38-AE0E-47A2B7233191}" srcOrd="0" destOrd="0" presId="urn:microsoft.com/office/officeart/2005/8/layout/vList2"/>
    <dgm:cxn modelId="{1A822467-2212-4C45-8A45-797A47FFAE0A}" type="presOf" srcId="{8914124B-CCAE-4FA1-81A5-F8EBE4D86E6E}" destId="{5D23E3B1-0FEE-4B29-824E-AF22A45C77F5}" srcOrd="0" destOrd="0" presId="urn:microsoft.com/office/officeart/2005/8/layout/vList2"/>
    <dgm:cxn modelId="{C24B8CD0-F012-4C93-99DC-21DFB6CDEAEC}" srcId="{F50EC5EA-ED8D-4C9E-833F-6457AF0DE6C0}" destId="{F2EBE1CC-790F-4139-B6E6-47435CA5C98E}" srcOrd="1" destOrd="0" parTransId="{067A6809-0702-4798-97F5-C2C3B24DF1C9}" sibTransId="{AE254A21-34DD-44C4-9703-4AC34832A845}"/>
    <dgm:cxn modelId="{E576E405-160F-4E06-A5A0-A94F701B5BFC}" srcId="{F50EC5EA-ED8D-4C9E-833F-6457AF0DE6C0}" destId="{8914124B-CCAE-4FA1-81A5-F8EBE4D86E6E}" srcOrd="2" destOrd="0" parTransId="{AF0228FE-BD36-4334-8F1D-DC5EE0D22045}" sibTransId="{119D3654-48A4-4654-8A30-1F4893FAE874}"/>
    <dgm:cxn modelId="{43A45309-05AF-4AFA-A457-EB6A8B960EC7}" type="presOf" srcId="{5BC9E964-E4E5-4635-8056-F802A857CF81}" destId="{77D3B6B5-246A-4C30-B90B-2648FF0A8BAD}" srcOrd="0" destOrd="0" presId="urn:microsoft.com/office/officeart/2005/8/layout/vList2"/>
    <dgm:cxn modelId="{AD5B6424-1DAD-4AA5-9ABC-AC5CFD20DACD}" type="presOf" srcId="{DDA2AEE3-E3F8-4759-9263-3127FD064460}" destId="{A8B9E610-B0C5-48A0-8E76-E10A7CE88AD5}" srcOrd="0" destOrd="0" presId="urn:microsoft.com/office/officeart/2005/8/layout/vList2"/>
    <dgm:cxn modelId="{AD439F20-BB7E-4042-A443-EC8939BA0D14}" type="presOf" srcId="{F50EC5EA-ED8D-4C9E-833F-6457AF0DE6C0}" destId="{21301F80-18D2-4DB4-A424-C32654DCE1A7}" srcOrd="0" destOrd="0" presId="urn:microsoft.com/office/officeart/2005/8/layout/vList2"/>
    <dgm:cxn modelId="{D2D18B54-FF13-4E7F-A05B-CEDD38AFE8C6}" srcId="{F50EC5EA-ED8D-4C9E-833F-6457AF0DE6C0}" destId="{DDA2AEE3-E3F8-4759-9263-3127FD064460}" srcOrd="0" destOrd="0" parTransId="{590CFE9A-47F6-43A3-9597-8376D54AEEB1}" sibTransId="{8B6105C6-F937-449F-AEB5-32DA78BD9A7C}"/>
    <dgm:cxn modelId="{EFCD584A-B4C2-4409-9B6D-4B72D4DF1884}" srcId="{F50EC5EA-ED8D-4C9E-833F-6457AF0DE6C0}" destId="{059716CD-7852-4D33-BD56-208290126870}" srcOrd="4" destOrd="0" parTransId="{398A4CF6-5083-4CA6-9B76-EECC64C6CDEC}" sibTransId="{8913807E-7562-4DBA-9307-E2EB29876ABE}"/>
    <dgm:cxn modelId="{64444D52-11C5-40FF-9D02-7CAA4B2D5C75}" type="presParOf" srcId="{21301F80-18D2-4DB4-A424-C32654DCE1A7}" destId="{A8B9E610-B0C5-48A0-8E76-E10A7CE88AD5}" srcOrd="0" destOrd="0" presId="urn:microsoft.com/office/officeart/2005/8/layout/vList2"/>
    <dgm:cxn modelId="{74EF4DFC-C9DE-4661-96BA-580E592A2C68}" type="presParOf" srcId="{21301F80-18D2-4DB4-A424-C32654DCE1A7}" destId="{F640C9E4-C4AE-4F77-9CA4-C1225674FEF1}" srcOrd="1" destOrd="0" presId="urn:microsoft.com/office/officeart/2005/8/layout/vList2"/>
    <dgm:cxn modelId="{B8BB3B3C-45B6-4EBB-8BB6-88F5E9C6B8FE}" type="presParOf" srcId="{21301F80-18D2-4DB4-A424-C32654DCE1A7}" destId="{1714317E-F466-4C38-AE0E-47A2B7233191}" srcOrd="2" destOrd="0" presId="urn:microsoft.com/office/officeart/2005/8/layout/vList2"/>
    <dgm:cxn modelId="{BBF0F8ED-6027-4E49-86FD-92FE45F2E6AF}" type="presParOf" srcId="{21301F80-18D2-4DB4-A424-C32654DCE1A7}" destId="{B71A3229-A7EA-443D-8A44-91B4432FAAD2}" srcOrd="3" destOrd="0" presId="urn:microsoft.com/office/officeart/2005/8/layout/vList2"/>
    <dgm:cxn modelId="{6BBBC92D-EAFF-41FE-8745-99FADB218541}" type="presParOf" srcId="{21301F80-18D2-4DB4-A424-C32654DCE1A7}" destId="{5D23E3B1-0FEE-4B29-824E-AF22A45C77F5}" srcOrd="4" destOrd="0" presId="urn:microsoft.com/office/officeart/2005/8/layout/vList2"/>
    <dgm:cxn modelId="{50678FFF-C507-465F-ABBA-DE23788E5271}" type="presParOf" srcId="{21301F80-18D2-4DB4-A424-C32654DCE1A7}" destId="{6D1EC135-1E80-4393-85C2-8D2029415A7D}" srcOrd="5" destOrd="0" presId="urn:microsoft.com/office/officeart/2005/8/layout/vList2"/>
    <dgm:cxn modelId="{62551442-96CA-4D4E-AD4B-E43B6CBFCDFC}" type="presParOf" srcId="{21301F80-18D2-4DB4-A424-C32654DCE1A7}" destId="{77D3B6B5-246A-4C30-B90B-2648FF0A8BAD}" srcOrd="6" destOrd="0" presId="urn:microsoft.com/office/officeart/2005/8/layout/vList2"/>
    <dgm:cxn modelId="{31BFA916-6B09-41D5-BE92-FE3E541E4159}" type="presParOf" srcId="{21301F80-18D2-4DB4-A424-C32654DCE1A7}" destId="{D88CC93C-6402-4AE0-80D1-0038F1FACBC7}" srcOrd="7" destOrd="0" presId="urn:microsoft.com/office/officeart/2005/8/layout/vList2"/>
    <dgm:cxn modelId="{60830CE2-2BB7-4775-B3C7-9BB484342E35}" type="presParOf" srcId="{21301F80-18D2-4DB4-A424-C32654DCE1A7}" destId="{BAD6D606-27B6-4883-AABF-E2A214F0C54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93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7755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02662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889509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19810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87715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953208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183560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15131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06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197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300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919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243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100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EA474-078D-4E9B-9B14-09A87B19DC46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081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D986-8816-4272-A432-0437A28A9828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814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2D6E202-B606-4609-B914-27C9371A1F6D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6066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  <p:sldLayoutId id="2147483752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="" xmlns:a16="http://schemas.microsoft.com/office/drawing/2014/main" id="{A4322390-8B58-46BE-88EB-D9FD30C0874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8940CBE3-3F91-419A-A649-32AB388ECA8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45" b="1919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2544651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sr-Cyrl-RS" sz="34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Наставна једицица </a:t>
            </a:r>
            <a:r>
              <a:rPr lang="sr-Cyrl-RS" sz="3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sr-Cyrl-RS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Cyrl-RS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Cyrl-RS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Анамнеза гинеколошких болесница</a:t>
            </a:r>
            <a:br>
              <a:rPr lang="sr-Cyrl-RS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Cyrl-RS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Гинеколошки преглед и статус</a:t>
            </a:r>
            <a:endParaRPr lang="en-US" sz="3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4" y="4777380"/>
            <a:ext cx="10294363" cy="86142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r-Cyrl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СС. ДР НИКОЛА ЈОВИЋ</a:t>
            </a:r>
            <a:endParaRPr 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sr-Cyrl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Асс. др </a:t>
            </a:r>
            <a:r>
              <a:rPr lang="sr-Cyrl-R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Марија БИЋАНИН </a:t>
            </a:r>
            <a:r>
              <a:rPr lang="sr-Cyrl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ИЛИЋ</a:t>
            </a:r>
          </a:p>
          <a:p>
            <a:pPr algn="r"/>
            <a:r>
              <a:rPr lang="sr-Cyrl-R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 ДЕЈАНА РАКИЋ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91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DF1DE55-6CCD-48A8-B648-639D17893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/>
              <a:t>Анамнеза садашње болести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836E969-D0A2-4F8C-A73E-7896C0E799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/>
              <a:t>Најчешће тегобе гинеколошких пацијената укључују: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Бол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 err="1"/>
              <a:t>Леукореју</a:t>
            </a:r>
            <a:r>
              <a:rPr lang="sr-Cyrl-RS" dirty="0"/>
              <a:t> (печење и свраб)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Крварење из гениталних органа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Поремећај менструационог циклуса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 err="1"/>
              <a:t>Дисфункционалност</a:t>
            </a:r>
            <a:r>
              <a:rPr lang="sr-Cyrl-RS" dirty="0"/>
              <a:t> суседних органа (</a:t>
            </a:r>
            <a:r>
              <a:rPr lang="sr-Cyrl-RS" dirty="0" err="1"/>
              <a:t>дизуричне</a:t>
            </a:r>
            <a:r>
              <a:rPr lang="sr-Cyrl-RS" dirty="0"/>
              <a:t> сметње и интестинални поремећаји)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Стерилитет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59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EAA9A74-5CDC-495B-A9B2-BFA5747B4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911882"/>
          </a:xfrm>
        </p:spPr>
        <p:txBody>
          <a:bodyPr>
            <a:normAutofit/>
          </a:bodyPr>
          <a:lstStyle/>
          <a:p>
            <a:r>
              <a:rPr lang="sr-Latn-RS" sz="2000" dirty="0"/>
              <a:t/>
            </a:r>
            <a:br>
              <a:rPr lang="sr-Latn-RS" sz="2000" dirty="0"/>
            </a:br>
            <a:r>
              <a:rPr lang="sr-Cyrl-RS" sz="2400" dirty="0"/>
              <a:t>У вези са актуелном болешћу пацијенткињу питати: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FB3D155-7C6D-4EB6-9A0A-B4DED6FB75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371354"/>
            <a:ext cx="10058400" cy="4479030"/>
          </a:xfrm>
        </p:spPr>
        <p:txBody>
          <a:bodyPr>
            <a:normAutofit/>
          </a:bodyPr>
          <a:lstStyle/>
          <a:p>
            <a:r>
              <a:rPr lang="sr-Cyrl-RS" dirty="0"/>
              <a:t>Када је болест почела?</a:t>
            </a:r>
          </a:p>
          <a:p>
            <a:r>
              <a:rPr lang="sr-Cyrl-RS" dirty="0"/>
              <a:t>Да ли је почела нагло или постепено?</a:t>
            </a:r>
          </a:p>
          <a:p>
            <a:r>
              <a:rPr lang="sr-Cyrl-RS" dirty="0"/>
              <a:t>Које су главне тегобе које је имала?</a:t>
            </a:r>
          </a:p>
          <a:p>
            <a:r>
              <a:rPr lang="sr-Cyrl-RS" dirty="0"/>
              <a:t>Да ли је имала или има болове? Какви су по типу, трајању и интензитету? Локализација и ширење). </a:t>
            </a:r>
            <a:r>
              <a:rPr lang="sr-Cyrl-RS" dirty="0" err="1"/>
              <a:t>ИМа</a:t>
            </a:r>
            <a:r>
              <a:rPr lang="sr-Cyrl-RS" dirty="0"/>
              <a:t> ли </a:t>
            </a:r>
            <a:r>
              <a:rPr lang="sr-Cyrl-RS" dirty="0" err="1"/>
              <a:t>леукореју</a:t>
            </a:r>
            <a:r>
              <a:rPr lang="sr-Cyrl-RS" dirty="0"/>
              <a:t>? Особине </a:t>
            </a:r>
            <a:r>
              <a:rPr lang="sr-Cyrl-RS" dirty="0" err="1"/>
              <a:t>леукореје</a:t>
            </a:r>
            <a:r>
              <a:rPr lang="sr-Cyrl-RS" dirty="0"/>
              <a:t>. Да ли је имала или има неуредно крварење из гениталних органа? Особине крварења? Тегобе од суседних органа?</a:t>
            </a:r>
          </a:p>
          <a:p>
            <a:r>
              <a:rPr lang="sr-Cyrl-RS" dirty="0"/>
              <a:t>Да ли је имала температуру или грозницу?</a:t>
            </a:r>
          </a:p>
          <a:p>
            <a:r>
              <a:rPr lang="sr-Cyrl-RS" dirty="0"/>
              <a:t>Да ли се болест јавља први пут или се понавља?</a:t>
            </a:r>
          </a:p>
          <a:p>
            <a:r>
              <a:rPr lang="sr-Cyrl-RS" dirty="0"/>
              <a:t>Да ли је због актуелне болести већ испитивана или лечена?</a:t>
            </a:r>
          </a:p>
          <a:p>
            <a:pPr marL="0" indent="0">
              <a:buNone/>
            </a:pP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155511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94F9FD3-765C-48F5-8CD9-0C7A88D73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220" y="292919"/>
            <a:ext cx="9404723" cy="14005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0C3BDC0-E011-4544-A6F4-80ED220842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Гинеколошка анамнеза се у рутинском раду узима циљано. Већ после </a:t>
            </a:r>
            <a:r>
              <a:rPr lang="sr-Cyrl-RS" dirty="0" err="1"/>
              <a:t>првох</a:t>
            </a:r>
            <a:r>
              <a:rPr lang="sr-Cyrl-RS" dirty="0"/>
              <a:t> контакта са пацијенткињом и упознавања главних тегоба испитивање се спроводи у одређеном правцу што је изводљиво само искусном гинекологу. </a:t>
            </a:r>
          </a:p>
          <a:p>
            <a:r>
              <a:rPr lang="sr-Cyrl-RS" dirty="0"/>
              <a:t>Студенту се препоручује узимање анамнезе према стандардној шеми и редоследу. </a:t>
            </a:r>
          </a:p>
          <a:p>
            <a:r>
              <a:rPr lang="sr-Cyrl-RS" dirty="0"/>
              <a:t>Правовремено и добро узета анамнеза приближава нас тачној дијагнози.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56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C4BA879-145D-43CB-A6A7-A3598D163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000" dirty="0"/>
              <a:t>ГИНЕКОЛОШКИ ПРЕГЛЕД И СТАТУС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032783D-149F-4655-B31D-4C8BC6B366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RS" sz="3200" dirty="0"/>
              <a:t>Гинеколошки преглед је од посебног значаја за жену. </a:t>
            </a:r>
          </a:p>
          <a:p>
            <a:pPr marL="0" indent="0">
              <a:buNone/>
            </a:pPr>
            <a:r>
              <a:rPr lang="sr-Cyrl-RS" sz="3200" dirty="0"/>
              <a:t>Кроз анамнезу и преглед пацијенткиња открива најинтимније детаље из свог живота, што лекар, односно студент, не сме да изгуби из вида ни једног момента.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03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FF68804-FE5B-48FF-8BBE-F2D203F06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/>
              <a:t>Гинеколошки преглед подразумева: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4197038-123F-4BFF-B398-FCB3D0D743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385390"/>
            <a:ext cx="8946541" cy="3863009"/>
          </a:xfrm>
        </p:spPr>
        <p:txBody>
          <a:bodyPr>
            <a:normAutofit/>
          </a:bodyPr>
          <a:lstStyle/>
          <a:p>
            <a:r>
              <a:rPr lang="sr-Cyrl-RS" sz="2800" dirty="0"/>
              <a:t>Спољашњи преглед</a:t>
            </a:r>
          </a:p>
          <a:p>
            <a:r>
              <a:rPr lang="sr-Cyrl-RS" sz="2800" dirty="0"/>
              <a:t>Унутрашњи преглед</a:t>
            </a:r>
          </a:p>
          <a:p>
            <a:r>
              <a:rPr lang="sr-Cyrl-RS" sz="2800" dirty="0"/>
              <a:t>Допунски преглед</a:t>
            </a:r>
          </a:p>
          <a:p>
            <a:r>
              <a:rPr lang="sr-Cyrl-RS" sz="2800" dirty="0" err="1"/>
              <a:t>Колпоскопију</a:t>
            </a:r>
            <a:r>
              <a:rPr lang="sr-Cyrl-RS" sz="2800" dirty="0"/>
              <a:t> </a:t>
            </a:r>
          </a:p>
          <a:p>
            <a:pPr marL="0" indent="0">
              <a:buNone/>
            </a:pPr>
            <a:endParaRPr lang="sr-Cyrl-RS" sz="2800" dirty="0"/>
          </a:p>
        </p:txBody>
      </p:sp>
    </p:spTree>
    <p:extLst>
      <p:ext uri="{BB962C8B-B14F-4D97-AF65-F5344CB8AC3E}">
        <p14:creationId xmlns:p14="http://schemas.microsoft.com/office/powerpoint/2010/main" val="4097917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DF19BAF3-7E20-4B9D-B544-BABAEEA1FA7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950648F4-ABCD-4DF0-8641-76CFB235472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="" xmlns:a16="http://schemas.microsoft.com/office/drawing/2014/main" id="{989BE678-777B-482A-A616-FEDC47B162E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CF1EB4BD-9C7E-4AA3-9681-C7EB0DA6250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94AAE3AA-3759-4D28-B0EF-575F25A5146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D28BE0C3-2102-4820-B88B-A448B1840D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2712DE94-212D-4054-9535-3DA8619DC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90541" y="1450259"/>
            <a:ext cx="3753599" cy="1087133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3100" dirty="0" err="1"/>
              <a:t>Гинеколошки</a:t>
            </a:r>
            <a:r>
              <a:rPr lang="en-US" sz="3100" dirty="0"/>
              <a:t> </a:t>
            </a:r>
            <a:r>
              <a:rPr lang="en-US" sz="3100" dirty="0" err="1"/>
              <a:t>преглед</a:t>
            </a:r>
            <a:r>
              <a:rPr lang="en-US" sz="3100" dirty="0"/>
              <a:t/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="" xmlns:a16="http://schemas.microsoft.com/office/drawing/2014/main" id="{D3570EE1-B347-4C55-AF91-7CD1719D00F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7"/>
          <a:srcRect r="16619" b="-2"/>
          <a:stretch/>
        </p:blipFill>
        <p:spPr>
          <a:xfrm>
            <a:off x="646532" y="1831485"/>
            <a:ext cx="6082259" cy="418831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sp>
        <p:nvSpPr>
          <p:cNvPr id="8" name="Content Placeholder 7">
            <a:extLst>
              <a:ext uri="{FF2B5EF4-FFF2-40B4-BE49-F238E27FC236}">
                <a16:creationId xmlns="" xmlns:a16="http://schemas.microsoft.com/office/drawing/2014/main" id="{8B52BD54-5F2F-4DD2-9CF4-BAB42E8EF6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89312" y="2415209"/>
            <a:ext cx="3754987" cy="3604591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buFont typeface="Wingdings 3" charset="2"/>
              <a:buChar char=""/>
            </a:pPr>
            <a:r>
              <a:rPr lang="en-US" sz="2000" dirty="0"/>
              <a:t>-</a:t>
            </a:r>
            <a:r>
              <a:rPr lang="en-US" sz="2000" dirty="0" err="1"/>
              <a:t>Гинеколошки</a:t>
            </a:r>
            <a:r>
              <a:rPr lang="en-US" sz="2000" dirty="0"/>
              <a:t> </a:t>
            </a:r>
            <a:r>
              <a:rPr lang="en-US" sz="2000" dirty="0" err="1"/>
              <a:t>преглед</a:t>
            </a:r>
            <a:r>
              <a:rPr lang="en-US" sz="2000" dirty="0"/>
              <a:t> </a:t>
            </a:r>
            <a:r>
              <a:rPr lang="en-US" sz="2000" dirty="0" err="1"/>
              <a:t>се</a:t>
            </a:r>
            <a:r>
              <a:rPr lang="en-US" sz="2000" dirty="0"/>
              <a:t> </a:t>
            </a:r>
            <a:r>
              <a:rPr lang="en-US" sz="2000" dirty="0" err="1"/>
              <a:t>врши</a:t>
            </a:r>
            <a:r>
              <a:rPr lang="en-US" sz="2000" dirty="0"/>
              <a:t> у </a:t>
            </a:r>
            <a:r>
              <a:rPr lang="en-US" sz="2000" dirty="0" err="1"/>
              <a:t>гинеколошком</a:t>
            </a:r>
            <a:r>
              <a:rPr lang="en-US" sz="2000" dirty="0"/>
              <a:t> </a:t>
            </a:r>
            <a:r>
              <a:rPr lang="en-US" sz="2000" dirty="0" err="1"/>
              <a:t>положају</a:t>
            </a:r>
            <a:r>
              <a:rPr lang="en-US" sz="2000" dirty="0"/>
              <a:t> </a:t>
            </a:r>
            <a:r>
              <a:rPr lang="en-US" sz="2000" dirty="0" err="1"/>
              <a:t>жене</a:t>
            </a:r>
            <a:r>
              <a:rPr lang="en-US" sz="2000" dirty="0"/>
              <a:t>: </a:t>
            </a:r>
            <a:r>
              <a:rPr lang="en-US" sz="2000" dirty="0" err="1"/>
              <a:t>претходно</a:t>
            </a:r>
            <a:r>
              <a:rPr lang="en-US" sz="2000" dirty="0"/>
              <a:t> </a:t>
            </a:r>
            <a:r>
              <a:rPr lang="en-US" sz="2000" dirty="0" err="1"/>
              <a:t>припремљена</a:t>
            </a:r>
            <a:r>
              <a:rPr lang="en-US" sz="2000" dirty="0"/>
              <a:t> </a:t>
            </a:r>
            <a:r>
              <a:rPr lang="en-US" sz="2000" dirty="0" err="1"/>
              <a:t>пацијенткиња</a:t>
            </a:r>
            <a:r>
              <a:rPr lang="en-US" sz="2000" dirty="0"/>
              <a:t> </a:t>
            </a:r>
            <a:r>
              <a:rPr lang="en-US" sz="2000" dirty="0" err="1"/>
              <a:t>на</a:t>
            </a:r>
            <a:r>
              <a:rPr lang="en-US" sz="2000" dirty="0"/>
              <a:t> </a:t>
            </a:r>
            <a:r>
              <a:rPr lang="en-US" sz="2000" dirty="0" err="1"/>
              <a:t>гинеколошкој</a:t>
            </a:r>
            <a:r>
              <a:rPr lang="en-US" sz="2000" dirty="0"/>
              <a:t> </a:t>
            </a:r>
            <a:r>
              <a:rPr lang="en-US" sz="2000" dirty="0" err="1"/>
              <a:t>столици</a:t>
            </a:r>
            <a:r>
              <a:rPr lang="en-US" sz="2000" dirty="0"/>
              <a:t> </a:t>
            </a:r>
            <a:r>
              <a:rPr lang="en-US" sz="2000" dirty="0" err="1"/>
              <a:t>или</a:t>
            </a:r>
            <a:r>
              <a:rPr lang="en-US" sz="2000" dirty="0"/>
              <a:t> </a:t>
            </a:r>
            <a:r>
              <a:rPr lang="en-US" sz="2000" dirty="0" err="1"/>
              <a:t>столу</a:t>
            </a:r>
            <a:r>
              <a:rPr lang="en-US" sz="2000" dirty="0"/>
              <a:t>, </a:t>
            </a:r>
            <a:r>
              <a:rPr lang="en-US" sz="2000" dirty="0" err="1"/>
              <a:t>лежи</a:t>
            </a:r>
            <a:r>
              <a:rPr lang="en-US" sz="2000" dirty="0"/>
              <a:t> </a:t>
            </a:r>
            <a:r>
              <a:rPr lang="en-US" sz="2000" dirty="0" err="1"/>
              <a:t>на</a:t>
            </a:r>
            <a:r>
              <a:rPr lang="en-US" sz="2000" dirty="0"/>
              <a:t> </a:t>
            </a:r>
            <a:r>
              <a:rPr lang="en-US" sz="2000" dirty="0" err="1"/>
              <a:t>леђима</a:t>
            </a:r>
            <a:r>
              <a:rPr lang="en-US" sz="2000" dirty="0"/>
              <a:t> </a:t>
            </a:r>
            <a:r>
              <a:rPr lang="en-US" sz="2000" dirty="0" err="1"/>
              <a:t>са</a:t>
            </a:r>
            <a:r>
              <a:rPr lang="en-US" sz="2000" dirty="0"/>
              <a:t> </a:t>
            </a:r>
            <a:r>
              <a:rPr lang="en-US" sz="2000" dirty="0" err="1"/>
              <a:t>раширеним</a:t>
            </a:r>
            <a:r>
              <a:rPr lang="en-US" sz="2000" dirty="0"/>
              <a:t> и </a:t>
            </a:r>
            <a:r>
              <a:rPr lang="en-US" sz="2000" dirty="0" err="1"/>
              <a:t>савијеним</a:t>
            </a:r>
            <a:r>
              <a:rPr lang="en-US" sz="2000" dirty="0"/>
              <a:t> </a:t>
            </a:r>
            <a:r>
              <a:rPr lang="en-US" sz="2000" dirty="0" err="1"/>
              <a:t>ногама</a:t>
            </a:r>
            <a:r>
              <a:rPr lang="en-US" sz="2000" dirty="0"/>
              <a:t> у </a:t>
            </a:r>
            <a:r>
              <a:rPr lang="en-US" sz="2000" dirty="0" err="1"/>
              <a:t>коленима</a:t>
            </a:r>
            <a:r>
              <a:rPr lang="en-US" sz="2000" dirty="0"/>
              <a:t> и </a:t>
            </a:r>
            <a:r>
              <a:rPr lang="en-US" sz="2000" dirty="0" err="1"/>
              <a:t>куковима</a:t>
            </a:r>
            <a:r>
              <a:rPr lang="en-US" sz="2000" dirty="0"/>
              <a:t> </a:t>
            </a:r>
            <a:r>
              <a:rPr lang="en-US" sz="2000" dirty="0" err="1"/>
              <a:t>ослоњеним</a:t>
            </a:r>
            <a:r>
              <a:rPr lang="en-US" sz="2000" dirty="0"/>
              <a:t> </a:t>
            </a:r>
            <a:r>
              <a:rPr lang="en-US" sz="2000" dirty="0" err="1"/>
              <a:t>на</a:t>
            </a:r>
            <a:r>
              <a:rPr lang="en-US" sz="2000" dirty="0"/>
              <a:t> </a:t>
            </a:r>
            <a:r>
              <a:rPr lang="en-US" sz="2000" dirty="0" err="1"/>
              <a:t>држаче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6281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DAE509F-1878-42B2-9CE2-87A420CA2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5813" y="225287"/>
            <a:ext cx="4363278" cy="1275039"/>
          </a:xfrm>
        </p:spPr>
        <p:txBody>
          <a:bodyPr/>
          <a:lstStyle/>
          <a:p>
            <a:pPr algn="ctr"/>
            <a:r>
              <a:rPr lang="sr-Cyrl-RS" sz="3200" dirty="0"/>
              <a:t>Спољашњи преглед</a:t>
            </a:r>
            <a:endParaRPr lang="en-US" sz="3200" dirty="0"/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="" xmlns:a16="http://schemas.microsoft.com/office/drawing/2014/main" id="{84C40E1A-C6AB-4CA7-AC39-683DEA9074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2757" y="3237186"/>
            <a:ext cx="3304120" cy="2656512"/>
          </a:xfrm>
        </p:spPr>
      </p:pic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FE8F5A5-6347-4218-94EB-A0C6ABABC7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74643" y="2057400"/>
            <a:ext cx="4363279" cy="3967479"/>
          </a:xfrm>
        </p:spPr>
        <p:txBody>
          <a:bodyPr>
            <a:normAutofit/>
          </a:bodyPr>
          <a:lstStyle/>
          <a:p>
            <a:r>
              <a:rPr lang="sr-Cyrl-RS" sz="2000" dirty="0"/>
              <a:t>Подразумева се инспекција и </a:t>
            </a:r>
            <a:r>
              <a:rPr lang="sr-Cyrl-RS" sz="2000" dirty="0" err="1"/>
              <a:t>палпација</a:t>
            </a:r>
            <a:r>
              <a:rPr lang="sr-Cyrl-RS" sz="2000" dirty="0"/>
              <a:t> спољних гениталних органа жене</a:t>
            </a:r>
            <a:endParaRPr lang="en-US" sz="20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54007CC4-71EC-4411-BDF3-0C8203651AC4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6738938" y="1371600"/>
            <a:ext cx="5453062" cy="48847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sz="2400" dirty="0"/>
              <a:t>Њиме се утврђују нормални и ненормални анатомски односи и промене на спољним гениталним органима</a:t>
            </a:r>
          </a:p>
          <a:p>
            <a:pPr marL="0" indent="0">
              <a:buNone/>
            </a:pPr>
            <a:r>
              <a:rPr lang="sr-Cyrl-RS" sz="2400" dirty="0"/>
              <a:t>Обратити пажњу на:</a:t>
            </a:r>
          </a:p>
          <a:p>
            <a:r>
              <a:rPr lang="sr-Cyrl-RS" sz="2400" dirty="0"/>
              <a:t>Стидни брежуљак (</a:t>
            </a:r>
            <a:r>
              <a:rPr lang="sr-Latn-RS" sz="2400" dirty="0"/>
              <a:t>mons veneris)</a:t>
            </a:r>
            <a:endParaRPr lang="sr-Cyrl-RS" sz="2400" dirty="0"/>
          </a:p>
          <a:p>
            <a:r>
              <a:rPr lang="sr-Cyrl-RS" sz="2400" dirty="0"/>
              <a:t>Велике и мале стидне усне</a:t>
            </a:r>
            <a:r>
              <a:rPr lang="sr-Latn-RS" sz="2400" dirty="0"/>
              <a:t> (labia pudendi majora et minora)</a:t>
            </a:r>
            <a:endParaRPr lang="sr-Cyrl-RS" sz="2400" dirty="0"/>
          </a:p>
          <a:p>
            <a:r>
              <a:rPr lang="sr-Cyrl-RS" sz="2400" dirty="0"/>
              <a:t>Стидни отвор и трем вагине</a:t>
            </a:r>
            <a:r>
              <a:rPr lang="sr-Latn-RS" sz="2400" dirty="0"/>
              <a:t> (introitus vaginae et vestibulum vaginae)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71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0DFD2CE3-2E64-45F5-8188-990D09996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947" y="211023"/>
            <a:ext cx="9404723" cy="781278"/>
          </a:xfrm>
        </p:spPr>
        <p:txBody>
          <a:bodyPr/>
          <a:lstStyle/>
          <a:p>
            <a:pPr algn="ctr"/>
            <a:r>
              <a:rPr lang="sr-Cyrl-RS" dirty="0"/>
              <a:t>инспекција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6945D233-F8E0-47D6-94F0-B126E262C8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2947" y="1233996"/>
            <a:ext cx="2946866" cy="576262"/>
          </a:xfrm>
        </p:spPr>
        <p:txBody>
          <a:bodyPr/>
          <a:lstStyle/>
          <a:p>
            <a:r>
              <a:rPr lang="sr-Cyrl-RS" dirty="0"/>
              <a:t>Стидног брежуљка: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832BE848-0984-473E-8CD9-A3844A5A073C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652463" y="2175029"/>
            <a:ext cx="2927350" cy="4081309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sr-Cyrl-RS" sz="2000" dirty="0"/>
              <a:t>Обратити пажњу на длакавост и границу према абдомену:</a:t>
            </a:r>
          </a:p>
          <a:p>
            <a:r>
              <a:rPr lang="sr-Cyrl-RS" sz="2000" dirty="0"/>
              <a:t>Нормално је равна, хоризонтална и јасна</a:t>
            </a:r>
            <a:endParaRPr lang="en-US" sz="2000" dirty="0"/>
          </a:p>
        </p:txBody>
      </p:sp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1F2C8559-5F34-467A-A1F2-35EE713C94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873106" y="1233996"/>
            <a:ext cx="2936241" cy="576262"/>
          </a:xfrm>
        </p:spPr>
        <p:txBody>
          <a:bodyPr/>
          <a:lstStyle/>
          <a:p>
            <a:r>
              <a:rPr lang="sr-Cyrl-RS" dirty="0"/>
              <a:t>Велике и мале стидне усне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="" xmlns:a16="http://schemas.microsoft.com/office/drawing/2014/main" id="{1B950BF7-B01F-4668-9C79-596670A70747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3873106" y="2175029"/>
            <a:ext cx="2946794" cy="4081309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sr-Cyrl-RS" sz="2000" dirty="0"/>
              <a:t>Развијеност,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r-Cyrl-RS" sz="2000" dirty="0"/>
              <a:t>оток,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r-Cyrl-RS" sz="2000" dirty="0"/>
              <a:t> </a:t>
            </a:r>
            <a:r>
              <a:rPr lang="sr-Cyrl-RS" sz="2000" dirty="0" err="1"/>
              <a:t>улцерације</a:t>
            </a:r>
            <a:r>
              <a:rPr lang="sr-Cyrl-RS" sz="2000" dirty="0"/>
              <a:t>,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r-Cyrl-RS" sz="2000" dirty="0"/>
              <a:t>повреде,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r-Cyrl-RS" sz="2000" dirty="0"/>
              <a:t>брадавичасте израслине</a:t>
            </a:r>
            <a:endParaRPr lang="en-US" sz="2000" dirty="0"/>
          </a:p>
        </p:txBody>
      </p:sp>
      <p:sp>
        <p:nvSpPr>
          <p:cNvPr id="8" name="Text Placeholder 7">
            <a:extLst>
              <a:ext uri="{FF2B5EF4-FFF2-40B4-BE49-F238E27FC236}">
                <a16:creationId xmlns="" xmlns:a16="http://schemas.microsoft.com/office/drawing/2014/main" id="{2A689A89-C32F-4376-B73A-1438276185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31885" y="1233996"/>
            <a:ext cx="2932113" cy="576262"/>
          </a:xfrm>
        </p:spPr>
        <p:txBody>
          <a:bodyPr/>
          <a:lstStyle/>
          <a:p>
            <a:r>
              <a:rPr lang="sr-Cyrl-RS" dirty="0"/>
              <a:t>Трем вагине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1F2B8B08-33B0-4270-915A-98C37E69206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7124700" y="2175029"/>
            <a:ext cx="2932113" cy="4081309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sr-Cyrl-RS" sz="2000" dirty="0"/>
              <a:t>узан или зјапи,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r-Cyrl-RS" sz="2000" dirty="0"/>
              <a:t>секреција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r-Cyrl-RS" sz="2000" dirty="0" err="1"/>
              <a:t>улцерације</a:t>
            </a:r>
            <a:endParaRPr lang="sr-Cyrl-RS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r-Cyrl-RS" sz="2000" dirty="0" err="1"/>
              <a:t>бартолинијеве</a:t>
            </a:r>
            <a:r>
              <a:rPr lang="sr-Cyrl-RS" sz="2000" dirty="0"/>
              <a:t> жлезде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r-Cyrl-RS" sz="2000" dirty="0" err="1"/>
              <a:t>девичњак</a:t>
            </a:r>
            <a:r>
              <a:rPr lang="sr-Cyrl-RS" sz="2000" dirty="0"/>
              <a:t> (</a:t>
            </a:r>
            <a:r>
              <a:rPr lang="en-US" sz="2000" dirty="0"/>
              <a:t>hymen)</a:t>
            </a:r>
            <a:r>
              <a:rPr lang="sr-Cyrl-RS" sz="2000" dirty="0"/>
              <a:t>, </a:t>
            </a:r>
            <a:r>
              <a:rPr lang="sr-Latn-RS" sz="2000" dirty="0"/>
              <a:t>curunculae hymenalis</a:t>
            </a:r>
            <a:endParaRPr lang="sr-Cyrl-RS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89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7000"/>
                <a:hueMod val="88000"/>
                <a:satMod val="130000"/>
                <a:lumMod val="124000"/>
              </a:schemeClr>
            </a:gs>
            <a:gs pos="100000">
              <a:schemeClr val="bg2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="" xmlns:a16="http://schemas.microsoft.com/office/drawing/2014/main" id="{C23187A5-F06F-43D8-9B40-F456FC680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/>
              <a:t>Унутрашњи преглед</a:t>
            </a:r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="" xmlns:a16="http://schemas.microsoft.com/office/drawing/2014/main" id="{A0DCCF34-D390-4BF6-8C52-079F59552E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03313" y="1606858"/>
            <a:ext cx="4396338" cy="874404"/>
          </a:xfrm>
        </p:spPr>
        <p:txBody>
          <a:bodyPr/>
          <a:lstStyle/>
          <a:p>
            <a:r>
              <a:rPr lang="sr-Cyrl-RS" dirty="0"/>
              <a:t>Преглед под вагиналним </a:t>
            </a:r>
            <a:r>
              <a:rPr lang="sr-Cyrl-RS" dirty="0" err="1"/>
              <a:t>спекулумом</a:t>
            </a:r>
            <a:endParaRPr lang="en-US" dirty="0"/>
          </a:p>
        </p:txBody>
      </p:sp>
      <p:pic>
        <p:nvPicPr>
          <p:cNvPr id="29" name="Content Placeholder 28">
            <a:extLst>
              <a:ext uri="{FF2B5EF4-FFF2-40B4-BE49-F238E27FC236}">
                <a16:creationId xmlns="" xmlns:a16="http://schemas.microsoft.com/office/drawing/2014/main" id="{3D9FBFC3-C2C5-41ED-923E-D0FCE74D26A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33985" y="2894119"/>
            <a:ext cx="4481394" cy="2947387"/>
          </a:xfrm>
        </p:spPr>
      </p:pic>
      <p:sp>
        <p:nvSpPr>
          <p:cNvPr id="19" name="Text Placeholder 18">
            <a:extLst>
              <a:ext uri="{FF2B5EF4-FFF2-40B4-BE49-F238E27FC236}">
                <a16:creationId xmlns="" xmlns:a16="http://schemas.microsoft.com/office/drawing/2014/main" id="{C475F389-D2D0-4AFC-ADC2-C71F400B4A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654495" y="1606858"/>
            <a:ext cx="4396339" cy="874404"/>
          </a:xfrm>
        </p:spPr>
        <p:txBody>
          <a:bodyPr/>
          <a:lstStyle/>
          <a:p>
            <a:r>
              <a:rPr lang="sr-Cyrl-RS" dirty="0" err="1"/>
              <a:t>Бимануелни</a:t>
            </a:r>
            <a:r>
              <a:rPr lang="sr-Cyrl-RS" dirty="0"/>
              <a:t> вагинални преглед</a:t>
            </a:r>
            <a:endParaRPr lang="en-US" dirty="0"/>
          </a:p>
        </p:txBody>
      </p:sp>
      <p:pic>
        <p:nvPicPr>
          <p:cNvPr id="25" name="Content Placeholder 24" descr="Diagram&#10;&#10;Description automatically generated">
            <a:extLst>
              <a:ext uri="{FF2B5EF4-FFF2-40B4-BE49-F238E27FC236}">
                <a16:creationId xmlns="" xmlns:a16="http://schemas.microsoft.com/office/drawing/2014/main" id="{3BDF0EB7-18D0-4EB2-906E-BA82ECDB32B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823395" y="2481262"/>
            <a:ext cx="4058538" cy="3741738"/>
          </a:xfrm>
        </p:spPr>
      </p:pic>
    </p:spTree>
    <p:extLst>
      <p:ext uri="{BB962C8B-B14F-4D97-AF65-F5344CB8AC3E}">
        <p14:creationId xmlns:p14="http://schemas.microsoft.com/office/powerpoint/2010/main" val="112342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875424E-6CB7-444B-8B29-F0B5C0742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200" dirty="0"/>
              <a:t>Преглед под вагиналним </a:t>
            </a:r>
            <a:r>
              <a:rPr lang="sr-Cyrl-RS" sz="3200" dirty="0" err="1"/>
              <a:t>спекулумом</a:t>
            </a:r>
            <a:endParaRPr lang="en-US" sz="32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="" xmlns:a16="http://schemas.microsoft.com/office/drawing/2014/main" id="{E1085A37-7AAD-4770-954D-C35670754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Инспекција вагине и вагиналног дела грлића материце</a:t>
            </a:r>
          </a:p>
          <a:p>
            <a:r>
              <a:rPr lang="sr-Cyrl-RS" dirty="0"/>
              <a:t>Неопходан је инструмент како би се ови недоступни делови тела учинили видљивим</a:t>
            </a:r>
          </a:p>
          <a:p>
            <a:r>
              <a:rPr lang="sr-Cyrl-RS" dirty="0"/>
              <a:t>Преглед под </a:t>
            </a:r>
            <a:r>
              <a:rPr lang="sr-Cyrl-RS" dirty="0" err="1"/>
              <a:t>спекулумом</a:t>
            </a:r>
            <a:r>
              <a:rPr lang="sr-Cyrl-RS" dirty="0"/>
              <a:t> обавља се пре </a:t>
            </a:r>
            <a:r>
              <a:rPr lang="sr-Cyrl-RS" dirty="0" err="1"/>
              <a:t>бимануелног</a:t>
            </a:r>
            <a:r>
              <a:rPr lang="sr-Cyrl-RS" dirty="0"/>
              <a:t> вагиналног прегледа како не бисмо рукавицом уклонили знаке запаљења или процеса на унутрашњим органима</a:t>
            </a:r>
          </a:p>
          <a:p>
            <a:r>
              <a:rPr lang="sr-Cyrl-RS" dirty="0"/>
              <a:t>Вагинални </a:t>
            </a:r>
            <a:r>
              <a:rPr lang="sr-Cyrl-RS" dirty="0" err="1"/>
              <a:t>екартери</a:t>
            </a:r>
            <a:r>
              <a:rPr lang="sr-Cyrl-RS" dirty="0"/>
              <a:t> или </a:t>
            </a:r>
            <a:r>
              <a:rPr lang="sr-Cyrl-RS" dirty="0" err="1"/>
              <a:t>спекулум</a:t>
            </a:r>
            <a:r>
              <a:rPr lang="sr-Cyrl-RS" dirty="0"/>
              <a:t> служе да рашире вагину и њене зидове и грлић учине доступним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8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A2400E7-15AD-48F9-B9AD-05C36BC37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>
            <a:normAutofit/>
          </a:bodyPr>
          <a:lstStyle/>
          <a:p>
            <a:r>
              <a:rPr lang="sr-Cyrl-RS" dirty="0"/>
              <a:t>Анамнеза гинеколошких болесница</a:t>
            </a:r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="" xmlns:a16="http://schemas.microsoft.com/office/drawing/2014/main" id="{D41C1CD8-7791-481D-B8D9-FBD3BA37A6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34997"/>
              </p:ext>
            </p:extLst>
          </p:nvPr>
        </p:nvGraphicFramePr>
        <p:xfrm>
          <a:off x="646111" y="2140085"/>
          <a:ext cx="9404352" cy="4056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8791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41B68C77-138E-4BF7-A276-BD0C78A4219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7C268552-D473-46ED-B1B8-422042C4DEF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="" xmlns:a16="http://schemas.microsoft.com/office/drawing/2014/main" id="{4AC0CD9D-7610-4620-93B4-798CCD9AB5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B9238B3E-24AA-439A-B527-6C5DF6D7214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69F01145-BEA3-4CBF-AA21-10077B948CA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DE4D62F9-188E-4530-84C2-24BDEE4BEB8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330748E1-9EA7-4FC5-861D-E504F1209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4006" y="629266"/>
            <a:ext cx="4985469" cy="146987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r-Cyrl-RS" sz="28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Преглед под </a:t>
            </a:r>
            <a:r>
              <a:rPr lang="sr-Cyrl-RS" sz="2800" b="0" i="0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спекулумом</a:t>
            </a:r>
            <a:endParaRPr lang="en-US" sz="2800" b="0" i="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" name="Content Placeholder 9" descr="A close - up of a hammer&#10;&#10;Description automatically generated with low confidence">
            <a:extLst>
              <a:ext uri="{FF2B5EF4-FFF2-40B4-BE49-F238E27FC236}">
                <a16:creationId xmlns="" xmlns:a16="http://schemas.microsoft.com/office/drawing/2014/main" id="{A9DDFA02-3996-4794-9D81-5C25650D6E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636914" y="1344863"/>
            <a:ext cx="4261089" cy="42504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sp>
        <p:nvSpPr>
          <p:cNvPr id="8" name="Text Placeholder 7">
            <a:extLst>
              <a:ext uri="{FF2B5EF4-FFF2-40B4-BE49-F238E27FC236}">
                <a16:creationId xmlns="" xmlns:a16="http://schemas.microsoft.com/office/drawing/2014/main" id="{C4292A54-4296-4131-8D1C-BD2E637F61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24005" y="1359344"/>
            <a:ext cx="4985470" cy="4384088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Wingdings 3" charset="2"/>
              <a:buChar char=""/>
            </a:pPr>
            <a:r>
              <a:rPr lang="sr-Cyrl-RS" sz="2000" dirty="0" err="1"/>
              <a:t>Спекулума</a:t>
            </a:r>
            <a:r>
              <a:rPr lang="sr-Cyrl-RS" sz="2000" dirty="0"/>
              <a:t> има разних облика и величина, направљених од разних материјала, најчешће челика, а има и једнократних од пластике</a:t>
            </a:r>
          </a:p>
          <a:p>
            <a:pPr>
              <a:buFont typeface="Wingdings 3" charset="2"/>
              <a:buChar char=""/>
            </a:pPr>
            <a:r>
              <a:rPr lang="sr-Cyrl-RS" sz="2000" dirty="0" err="1"/>
              <a:t>Екартери</a:t>
            </a:r>
            <a:r>
              <a:rPr lang="sr-Cyrl-RS" sz="2000" dirty="0"/>
              <a:t> се чешће користе за гинеколошке интервенције</a:t>
            </a:r>
          </a:p>
          <a:p>
            <a:pPr>
              <a:buFont typeface="Wingdings 3" charset="2"/>
              <a:buChar char=""/>
            </a:pPr>
            <a:r>
              <a:rPr lang="sr-Cyrl-RS" dirty="0" err="1"/>
              <a:t>С</a:t>
            </a:r>
            <a:r>
              <a:rPr lang="sr-Cyrl-RS" sz="2000" dirty="0" err="1"/>
              <a:t>пекулум</a:t>
            </a:r>
            <a:r>
              <a:rPr lang="sr-Cyrl-RS" sz="2000" dirty="0"/>
              <a:t> има облик </a:t>
            </a:r>
            <a:r>
              <a:rPr lang="sr-Cyrl-RS" sz="2000" dirty="0" err="1"/>
              <a:t>пачјег</a:t>
            </a:r>
            <a:r>
              <a:rPr lang="sr-Cyrl-RS" sz="2000" dirty="0"/>
              <a:t> кљуна са два листа, испод којих су две полуге којима се отвара и затвара, а може се такође и фиксирати помоћу полуге и матице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50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0228C207-930C-4F6F-B80D-9C712973D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600" dirty="0"/>
              <a:t>Преглед под </a:t>
            </a:r>
            <a:r>
              <a:rPr lang="sr-Cyrl-RS" sz="3600" dirty="0" err="1"/>
              <a:t>спекулумом</a:t>
            </a:r>
            <a:endParaRPr lang="en-US" sz="36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F23FF9EC-EDE1-4C98-83DD-B1A16D349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535838"/>
            <a:ext cx="8946541" cy="4712562"/>
          </a:xfrm>
        </p:spPr>
        <p:txBody>
          <a:bodyPr>
            <a:normAutofit/>
          </a:bodyPr>
          <a:lstStyle/>
          <a:p>
            <a:r>
              <a:rPr lang="sr-Cyrl-RS" dirty="0"/>
              <a:t>Увођење </a:t>
            </a:r>
            <a:r>
              <a:rPr lang="sr-Cyrl-RS" dirty="0" err="1"/>
              <a:t>спекулума</a:t>
            </a:r>
            <a:r>
              <a:rPr lang="sr-Cyrl-RS" dirty="0"/>
              <a:t> у вагину мора бити пажљиво!!!</a:t>
            </a:r>
          </a:p>
          <a:p>
            <a:r>
              <a:rPr lang="sr-Cyrl-RS" dirty="0"/>
              <a:t>Најпре се кажипрстом рашире велике и мале стидне усне како би се указао </a:t>
            </a:r>
            <a:r>
              <a:rPr lang="sr-Cyrl-RS" dirty="0" err="1"/>
              <a:t>интроитус</a:t>
            </a:r>
            <a:r>
              <a:rPr lang="sr-Cyrl-RS" dirty="0"/>
              <a:t> вагине.</a:t>
            </a:r>
          </a:p>
          <a:p>
            <a:r>
              <a:rPr lang="sr-Cyrl-RS" dirty="0" err="1"/>
              <a:t>Спекулум</a:t>
            </a:r>
            <a:r>
              <a:rPr lang="sr-Cyrl-RS" dirty="0"/>
              <a:t> се уводи у вагину затворен</a:t>
            </a:r>
          </a:p>
          <a:p>
            <a:r>
              <a:rPr lang="sr-Cyrl-RS" dirty="0"/>
              <a:t>Најпре се наслони на улаз у вагину тако да се спољашњи део постави паралелно са уздужном пукотином вулве.</a:t>
            </a:r>
          </a:p>
          <a:p>
            <a:r>
              <a:rPr lang="sr-Cyrl-RS" dirty="0"/>
              <a:t>Кад је унет у вагину, постепено се уводи и ротира тако да у тренутку кад стигне до дна (грлића)врх је у водоравном положају. </a:t>
            </a:r>
          </a:p>
          <a:p>
            <a:r>
              <a:rPr lang="sr-Cyrl-RS" dirty="0"/>
              <a:t>Сада се притиском на полугу отвара и између горњег и доњег листа указује се грлић материце.</a:t>
            </a:r>
          </a:p>
          <a:p>
            <a:r>
              <a:rPr lang="sr-Cyrl-RS" dirty="0"/>
              <a:t>За овај преглед неопходно је интензивно светло.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83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E3F13E2-2F2A-4D69-80B6-B047F78B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52299"/>
          </a:xfrm>
        </p:spPr>
        <p:txBody>
          <a:bodyPr/>
          <a:lstStyle/>
          <a:p>
            <a:pPr algn="ctr"/>
            <a:r>
              <a:rPr kumimoji="0" lang="sr-Cyrl-RS" sz="3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Преглед под </a:t>
            </a:r>
            <a:r>
              <a:rPr kumimoji="0" lang="sr-Cyrl-R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спекулумом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7AA6DDF-9564-4220-BF88-B3ABB49906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На вагиналној порцији грлића посматра се облик, спољашње матерично ушће, површина .</a:t>
            </a:r>
          </a:p>
          <a:p>
            <a:r>
              <a:rPr lang="sr-Cyrl-RS" dirty="0"/>
              <a:t>Пре </a:t>
            </a:r>
            <a:r>
              <a:rPr lang="sr-Cyrl-RS" dirty="0" err="1"/>
              <a:t>бимануелног</a:t>
            </a:r>
            <a:r>
              <a:rPr lang="sr-Cyrl-RS" dirty="0"/>
              <a:t> прегледа потребно је узети брисеве за </a:t>
            </a:r>
            <a:r>
              <a:rPr lang="sr-Cyrl-RS" dirty="0" err="1"/>
              <a:t>цитолошки</a:t>
            </a:r>
            <a:r>
              <a:rPr lang="sr-Cyrl-RS" dirty="0"/>
              <a:t> преглед.</a:t>
            </a:r>
          </a:p>
          <a:p>
            <a:r>
              <a:rPr lang="sr-Cyrl-RS" dirty="0"/>
              <a:t>При извлачењу </a:t>
            </a:r>
            <a:r>
              <a:rPr lang="sr-Cyrl-RS" dirty="0" err="1"/>
              <a:t>спекулума</a:t>
            </a:r>
            <a:r>
              <a:rPr lang="sr-Cyrl-RS" dirty="0"/>
              <a:t> из </a:t>
            </a:r>
            <a:r>
              <a:rPr lang="sr-Cyrl-RS" dirty="0" err="1"/>
              <a:t>вагинепрегледају</a:t>
            </a:r>
            <a:r>
              <a:rPr lang="sr-Cyrl-RS" dirty="0"/>
              <a:t> се њени сводови, као и предњи и задњи зид</a:t>
            </a:r>
          </a:p>
          <a:p>
            <a:r>
              <a:rPr lang="sr-Cyrl-RS" dirty="0" err="1"/>
              <a:t>Спекулум</a:t>
            </a:r>
            <a:r>
              <a:rPr lang="sr-Cyrl-RS" dirty="0"/>
              <a:t> се изводи из вагине полузатворен</a:t>
            </a:r>
          </a:p>
        </p:txBody>
      </p:sp>
    </p:spTree>
    <p:extLst>
      <p:ext uri="{BB962C8B-B14F-4D97-AF65-F5344CB8AC3E}">
        <p14:creationId xmlns:p14="http://schemas.microsoft.com/office/powerpoint/2010/main" val="277824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DF19BAF3-7E20-4B9D-B544-BABAEEA1FA7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950648F4-ABCD-4DF0-8641-76CFB235472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="" xmlns:a16="http://schemas.microsoft.com/office/drawing/2014/main" id="{989BE678-777B-482A-A616-FEDC47B162E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CF1EB4BD-9C7E-4AA3-9681-C7EB0DA6250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94AAE3AA-3759-4D28-B0EF-575F25A5146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D28BE0C3-2102-4820-B88B-A448B1840D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C8A3C342-1D03-412F-8DD3-BF519E8E0AE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2F82AF5D-F7CF-4D7A-B236-89585330A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1931" y="452718"/>
            <a:ext cx="4638903" cy="140053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900" dirty="0" err="1"/>
              <a:t>Бимануелни</a:t>
            </a:r>
            <a:r>
              <a:rPr lang="en-US" sz="2900" dirty="0"/>
              <a:t> </a:t>
            </a:r>
            <a:r>
              <a:rPr lang="en-US" sz="2900" dirty="0" err="1"/>
              <a:t>гинеколошки</a:t>
            </a:r>
            <a:r>
              <a:rPr lang="en-US" sz="2900" dirty="0"/>
              <a:t> </a:t>
            </a:r>
            <a:r>
              <a:rPr lang="en-US" sz="2900" dirty="0" err="1"/>
              <a:t>преглед</a:t>
            </a:r>
            <a:endParaRPr lang="en-US" sz="2900" dirty="0"/>
          </a:p>
        </p:txBody>
      </p:sp>
      <p:sp>
        <p:nvSpPr>
          <p:cNvPr id="27" name="Freeform 31">
            <a:extLst>
              <a:ext uri="{FF2B5EF4-FFF2-40B4-BE49-F238E27FC236}">
                <a16:creationId xmlns="" xmlns:a16="http://schemas.microsoft.com/office/drawing/2014/main" id="{81CC9B02-E087-4350-AEBD-2C3CF001AF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4628375" y="-1573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="" xmlns:a16="http://schemas.microsoft.com/office/drawing/2014/main" id="{227E55E1-89F9-4A26-BD06-26D6968138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7"/>
          <a:srcRect l="7443" r="25661" b="-2"/>
          <a:stretch/>
        </p:blipFill>
        <p:spPr>
          <a:xfrm>
            <a:off x="3" y="10"/>
            <a:ext cx="4973099" cy="6857991"/>
          </a:xfrm>
          <a:custGeom>
            <a:avLst/>
            <a:gdLst/>
            <a:ahLst/>
            <a:cxnLst/>
            <a:rect l="l" t="t" r="r" b="b"/>
            <a:pathLst>
              <a:path w="4973099" h="6858001">
                <a:moveTo>
                  <a:pt x="3628384" y="0"/>
                </a:moveTo>
                <a:lnTo>
                  <a:pt x="4971922" y="0"/>
                </a:lnTo>
                <a:lnTo>
                  <a:pt x="4946877" y="155677"/>
                </a:lnTo>
                <a:lnTo>
                  <a:pt x="4923008" y="310668"/>
                </a:lnTo>
                <a:lnTo>
                  <a:pt x="4899644" y="466344"/>
                </a:lnTo>
                <a:lnTo>
                  <a:pt x="4879641" y="622707"/>
                </a:lnTo>
                <a:lnTo>
                  <a:pt x="4859470" y="778383"/>
                </a:lnTo>
                <a:lnTo>
                  <a:pt x="4840644" y="934746"/>
                </a:lnTo>
                <a:lnTo>
                  <a:pt x="4824508" y="1089051"/>
                </a:lnTo>
                <a:lnTo>
                  <a:pt x="4809212" y="1245413"/>
                </a:lnTo>
                <a:lnTo>
                  <a:pt x="4795260" y="1401090"/>
                </a:lnTo>
                <a:lnTo>
                  <a:pt x="4783158" y="1554023"/>
                </a:lnTo>
                <a:lnTo>
                  <a:pt x="4771055" y="1709014"/>
                </a:lnTo>
                <a:lnTo>
                  <a:pt x="4760970" y="1861947"/>
                </a:lnTo>
                <a:lnTo>
                  <a:pt x="4753070" y="2014881"/>
                </a:lnTo>
                <a:lnTo>
                  <a:pt x="4744833" y="2167128"/>
                </a:lnTo>
                <a:lnTo>
                  <a:pt x="4737942" y="2318004"/>
                </a:lnTo>
                <a:lnTo>
                  <a:pt x="4733067" y="2467509"/>
                </a:lnTo>
                <a:lnTo>
                  <a:pt x="4728865" y="2617013"/>
                </a:lnTo>
                <a:lnTo>
                  <a:pt x="4724831" y="2765146"/>
                </a:lnTo>
                <a:lnTo>
                  <a:pt x="4722982" y="2911221"/>
                </a:lnTo>
                <a:lnTo>
                  <a:pt x="4720965" y="3057297"/>
                </a:lnTo>
                <a:lnTo>
                  <a:pt x="4719956" y="3201315"/>
                </a:lnTo>
                <a:lnTo>
                  <a:pt x="4720965" y="3343961"/>
                </a:lnTo>
                <a:lnTo>
                  <a:pt x="4720965" y="3485236"/>
                </a:lnTo>
                <a:lnTo>
                  <a:pt x="4722982" y="3625139"/>
                </a:lnTo>
                <a:lnTo>
                  <a:pt x="4726007" y="3762299"/>
                </a:lnTo>
                <a:lnTo>
                  <a:pt x="4728865" y="3898087"/>
                </a:lnTo>
                <a:lnTo>
                  <a:pt x="4732059" y="4031133"/>
                </a:lnTo>
                <a:lnTo>
                  <a:pt x="4736933" y="4163492"/>
                </a:lnTo>
                <a:lnTo>
                  <a:pt x="4742144" y="4293793"/>
                </a:lnTo>
                <a:lnTo>
                  <a:pt x="4746850" y="4421352"/>
                </a:lnTo>
                <a:lnTo>
                  <a:pt x="4760130" y="4670298"/>
                </a:lnTo>
                <a:lnTo>
                  <a:pt x="4774249" y="4908956"/>
                </a:lnTo>
                <a:lnTo>
                  <a:pt x="4789041" y="5138013"/>
                </a:lnTo>
                <a:lnTo>
                  <a:pt x="4805346" y="5354726"/>
                </a:lnTo>
                <a:lnTo>
                  <a:pt x="4822323" y="5561838"/>
                </a:lnTo>
                <a:lnTo>
                  <a:pt x="4840644" y="5753862"/>
                </a:lnTo>
                <a:lnTo>
                  <a:pt x="4858630" y="5934227"/>
                </a:lnTo>
                <a:lnTo>
                  <a:pt x="4876615" y="6100191"/>
                </a:lnTo>
                <a:lnTo>
                  <a:pt x="4893592" y="6252438"/>
                </a:lnTo>
                <a:lnTo>
                  <a:pt x="4909729" y="6387541"/>
                </a:lnTo>
                <a:lnTo>
                  <a:pt x="4925025" y="6509613"/>
                </a:lnTo>
                <a:lnTo>
                  <a:pt x="4937800" y="6612483"/>
                </a:lnTo>
                <a:lnTo>
                  <a:pt x="4949902" y="6698894"/>
                </a:lnTo>
                <a:lnTo>
                  <a:pt x="4967216" y="6817538"/>
                </a:lnTo>
                <a:lnTo>
                  <a:pt x="4973099" y="6858000"/>
                </a:lnTo>
                <a:lnTo>
                  <a:pt x="4075210" y="6858000"/>
                </a:lnTo>
                <a:lnTo>
                  <a:pt x="4075210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28384" y="1"/>
                </a:lnTo>
                <a:close/>
              </a:path>
            </a:pathLst>
          </a:custGeom>
        </p:spPr>
      </p:pic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D6F18ACE-6E82-4ADC-8A2F-A1771B309B1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A1ED60C-D5FD-45DF-ACE0-40D7414B48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10950" y="1594126"/>
            <a:ext cx="6017462" cy="4654274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Wingdings 3" charset="2"/>
              <a:buChar char=""/>
            </a:pPr>
            <a:r>
              <a:rPr lang="sr-Cyrl-RS" sz="2000" dirty="0"/>
              <a:t>Прстима леве руке размакну се велике и мале усне</a:t>
            </a:r>
          </a:p>
          <a:p>
            <a:pPr>
              <a:buFont typeface="Wingdings 3" charset="2"/>
              <a:buChar char=""/>
            </a:pPr>
            <a:r>
              <a:rPr lang="sr-Cyrl-RS" sz="2000" dirty="0"/>
              <a:t>Притиском на међицу по задњем зиду вагине </a:t>
            </a:r>
            <a:r>
              <a:rPr lang="sr-Cyrl-RS" sz="2000" dirty="0" err="1"/>
              <a:t>увлече</a:t>
            </a:r>
            <a:r>
              <a:rPr lang="sr-Cyrl-RS" sz="2000" dirty="0"/>
              <a:t> се у вагину кажипрст и средњи прст десне руке у </a:t>
            </a:r>
            <a:r>
              <a:rPr lang="sr-Cyrl-RS" sz="2000" dirty="0" err="1"/>
              <a:t>сагиталном</a:t>
            </a:r>
            <a:r>
              <a:rPr lang="sr-Cyrl-RS" sz="2000" dirty="0"/>
              <a:t> смеру и истовремено окрећу у хоризонтални смер.</a:t>
            </a:r>
          </a:p>
          <a:p>
            <a:pPr>
              <a:buFont typeface="Wingdings 3" charset="2"/>
              <a:buChar char=""/>
            </a:pPr>
            <a:r>
              <a:rPr lang="sr-Cyrl-RS" sz="2000" dirty="0"/>
              <a:t>Када су стигли до грлића, лева рука се пребацује на трбушни зид изнад </a:t>
            </a:r>
            <a:r>
              <a:rPr lang="sr-Cyrl-RS" sz="2000" dirty="0" err="1"/>
              <a:t>симфизе</a:t>
            </a:r>
            <a:r>
              <a:rPr lang="sr-Cyrl-RS" sz="2000" dirty="0"/>
              <a:t> са улогом да помаже при прегледу на тај начин што ће нежним притиском према прстима у вагини олакшати </a:t>
            </a:r>
            <a:r>
              <a:rPr lang="sr-Cyrl-RS" sz="2000" dirty="0" err="1"/>
              <a:t>палпацију</a:t>
            </a:r>
            <a:r>
              <a:rPr lang="sr-Cyrl-RS" sz="2000" dirty="0"/>
              <a:t> материце, јајовода, јајника, </a:t>
            </a:r>
            <a:r>
              <a:rPr lang="sr-Cyrl-RS" sz="2000" dirty="0" err="1"/>
              <a:t>параметрија</a:t>
            </a:r>
            <a:r>
              <a:rPr lang="sr-Cyrl-RS" sz="2000" dirty="0"/>
              <a:t> и околине у малој карлици.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7793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73581BD9-507E-4C48-AC54-F28FB423C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600" dirty="0" err="1"/>
              <a:t>Бимануелни</a:t>
            </a:r>
            <a:r>
              <a:rPr lang="sr-Cyrl-RS" sz="3600" dirty="0"/>
              <a:t> гинеколошки преглед</a:t>
            </a:r>
            <a:endParaRPr lang="en-US" sz="36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AD7632C8-11F0-4029-AE0E-757DF7528A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Преглед вагине: оцењујемо пролазност, дубину, зидови вагине, еластичност</a:t>
            </a:r>
          </a:p>
          <a:p>
            <a:r>
              <a:rPr lang="sr-Cyrl-RS" dirty="0"/>
              <a:t>Грлић материце: облик, површина, спољашње ушће, </a:t>
            </a:r>
            <a:r>
              <a:rPr lang="sr-Cyrl-RS" dirty="0" err="1"/>
              <a:t>конистенција</a:t>
            </a:r>
            <a:r>
              <a:rPr lang="sr-Cyrl-RS" dirty="0"/>
              <a:t>, </a:t>
            </a:r>
            <a:r>
              <a:rPr lang="sr-Cyrl-RS" dirty="0" err="1"/>
              <a:t>покрељивост</a:t>
            </a:r>
            <a:r>
              <a:rPr lang="sr-Cyrl-RS" dirty="0"/>
              <a:t> , </a:t>
            </a:r>
            <a:r>
              <a:rPr lang="sr-Cyrl-RS" dirty="0" err="1"/>
              <a:t>палпација</a:t>
            </a:r>
            <a:r>
              <a:rPr lang="sr-Cyrl-RS" dirty="0"/>
              <a:t> сводова вагине</a:t>
            </a:r>
          </a:p>
          <a:p>
            <a:r>
              <a:rPr lang="sr-Cyrl-RS" dirty="0"/>
              <a:t>Материца:   -положај, </a:t>
            </a:r>
          </a:p>
          <a:p>
            <a:pPr marL="0" indent="0">
              <a:buNone/>
            </a:pPr>
            <a:r>
              <a:rPr lang="sr-Cyrl-RS" dirty="0"/>
              <a:t>                             -величина, </a:t>
            </a:r>
          </a:p>
          <a:p>
            <a:pPr marL="0" indent="0">
              <a:buNone/>
            </a:pPr>
            <a:r>
              <a:rPr lang="sr-Cyrl-RS" dirty="0"/>
              <a:t>                             -</a:t>
            </a:r>
            <a:r>
              <a:rPr lang="sr-Cyrl-RS" dirty="0" err="1"/>
              <a:t>конзистенција</a:t>
            </a:r>
            <a:r>
              <a:rPr lang="sr-Cyrl-RS" dirty="0"/>
              <a:t>, </a:t>
            </a:r>
          </a:p>
          <a:p>
            <a:pPr marL="0" indent="0">
              <a:buNone/>
            </a:pPr>
            <a:r>
              <a:rPr lang="sr-Cyrl-RS" dirty="0"/>
              <a:t>                             -покретљивост, </a:t>
            </a:r>
          </a:p>
          <a:p>
            <a:pPr marL="0" indent="0">
              <a:buNone/>
            </a:pPr>
            <a:r>
              <a:rPr lang="sr-Cyrl-RS" dirty="0"/>
              <a:t>                             -осетљивост,</a:t>
            </a:r>
          </a:p>
          <a:p>
            <a:pPr marL="0" indent="0">
              <a:buNone/>
            </a:pPr>
            <a:r>
              <a:rPr lang="sr-Cyrl-RS" dirty="0"/>
              <a:t>                             - површина и облик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55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6A3BC87A-50A0-4400-8B92-533B9B6A2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3" y="523875"/>
            <a:ext cx="3401064" cy="842639"/>
          </a:xfrm>
        </p:spPr>
        <p:txBody>
          <a:bodyPr/>
          <a:lstStyle/>
          <a:p>
            <a:r>
              <a:rPr lang="sr-Cyrl-RS" dirty="0"/>
              <a:t>Положај материце</a:t>
            </a:r>
            <a:endParaRPr lang="en-US" dirty="0"/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="" xmlns:a16="http://schemas.microsoft.com/office/drawing/2014/main" id="{CF848447-0DBA-4EE2-8E52-412799FC06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1962150"/>
            <a:ext cx="4543425" cy="3733800"/>
          </a:xfrm>
        </p:spPr>
      </p:pic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5F7D4220-00FF-4366-B570-D7CE6C70D1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54952" y="1457325"/>
            <a:ext cx="4543425" cy="4567555"/>
          </a:xfrm>
        </p:spPr>
        <p:txBody>
          <a:bodyPr>
            <a:normAutofit fontScale="92500" lnSpcReduction="20000"/>
          </a:bodyPr>
          <a:lstStyle/>
          <a:p>
            <a:r>
              <a:rPr lang="sr-Cyrl-RS" sz="1800" dirty="0"/>
              <a:t>Тело материце нормално се налази у </a:t>
            </a:r>
            <a:r>
              <a:rPr lang="sr-Cyrl-RS" sz="1800" dirty="0" err="1"/>
              <a:t>антефлексији</a:t>
            </a:r>
            <a:r>
              <a:rPr lang="sr-Cyrl-RS" sz="1800" dirty="0"/>
              <a:t> у односу на грлић материце и нагнуто пут напред према </a:t>
            </a:r>
            <a:r>
              <a:rPr lang="sr-Cyrl-RS" sz="1800" dirty="0" err="1"/>
              <a:t>симфизи</a:t>
            </a:r>
            <a:r>
              <a:rPr lang="sr-Cyrl-RS" sz="1800" dirty="0"/>
              <a:t> ( у </a:t>
            </a:r>
            <a:r>
              <a:rPr lang="sr-Cyrl-RS" sz="1800" dirty="0" err="1"/>
              <a:t>антеверзији</a:t>
            </a:r>
            <a:r>
              <a:rPr lang="sr-Cyrl-RS" sz="1800" dirty="0"/>
              <a:t>)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Cyrl-RS" sz="1800" dirty="0"/>
              <a:t>Некада је тело материце нагнуто пут позади и налази се у </a:t>
            </a:r>
            <a:r>
              <a:rPr lang="sr-Cyrl-RS" sz="1800" dirty="0" err="1"/>
              <a:t>Дугласовом</a:t>
            </a:r>
            <a:r>
              <a:rPr lang="sr-Cyrl-RS" sz="1800" dirty="0"/>
              <a:t> простору,  а однос тела и грлића неизмењен, те говоримо о </a:t>
            </a:r>
            <a:r>
              <a:rPr lang="sr-Cyrl-RS" sz="1800" dirty="0" err="1"/>
              <a:t>ретроверзији</a:t>
            </a:r>
            <a:r>
              <a:rPr lang="sr-Cyrl-RS" sz="1800" dirty="0"/>
              <a:t>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Cyrl-RS" sz="1800" dirty="0"/>
              <a:t>АЛИ када се тело материце налази према позади, а однос тела и грлића материце </a:t>
            </a:r>
            <a:r>
              <a:rPr lang="sr-Cyrl-RS" sz="1800" dirty="0" err="1"/>
              <a:t>измељен</a:t>
            </a:r>
            <a:r>
              <a:rPr lang="sr-Cyrl-RS" sz="1800" dirty="0"/>
              <a:t> говоримо о </a:t>
            </a:r>
            <a:r>
              <a:rPr lang="sr-Cyrl-RS" sz="1800" dirty="0" err="1"/>
              <a:t>ретрофлексији</a:t>
            </a:r>
            <a:endParaRPr lang="sr-Cyrl-RS" sz="1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Cyrl-RS" sz="1800" dirty="0"/>
              <a:t>Поред тога материца може бити померена лево или десно из средње линије, потиснута тумором или привучена </a:t>
            </a:r>
            <a:r>
              <a:rPr lang="sr-Cyrl-RS" sz="1800" dirty="0" err="1"/>
              <a:t>запаљенским</a:t>
            </a:r>
            <a:r>
              <a:rPr lang="sr-Cyrl-RS" sz="1800" dirty="0"/>
              <a:t> процесом у исту страну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9259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42012026-C5A7-4CAF-822F-C9382EF59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600" dirty="0" err="1"/>
              <a:t>Палпација</a:t>
            </a:r>
            <a:r>
              <a:rPr lang="sr-Cyrl-RS" sz="3600" dirty="0"/>
              <a:t> </a:t>
            </a:r>
            <a:r>
              <a:rPr lang="sr-Cyrl-RS" sz="3600" dirty="0" err="1"/>
              <a:t>аднекса</a:t>
            </a:r>
            <a:endParaRPr lang="en-US" sz="36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D5801CCA-3368-4A38-A939-7EDCFAFD32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Прсти десне руке уводу се најпре у десни вагинални свод, а прсти леве руке склизну са фундуса у сусрет унутрашњој руци, са тежњом да напипају јајнике и јајоводе. </a:t>
            </a:r>
          </a:p>
          <a:p>
            <a:pPr marL="0" indent="0">
              <a:buNone/>
            </a:pPr>
            <a:r>
              <a:rPr lang="sr-Cyrl-RS" dirty="0"/>
              <a:t>-Код физиолошких, неизмењених </a:t>
            </a:r>
            <a:r>
              <a:rPr lang="sr-Cyrl-RS" dirty="0" err="1"/>
              <a:t>аднекса</a:t>
            </a:r>
            <a:r>
              <a:rPr lang="sr-Cyrl-RS" dirty="0"/>
              <a:t> немогуће их је напипати, сем код екстремно </a:t>
            </a:r>
            <a:r>
              <a:rPr lang="sr-Cyrl-RS" dirty="0" err="1"/>
              <a:t>мршаваих</a:t>
            </a:r>
            <a:r>
              <a:rPr lang="sr-Cyrl-RS" dirty="0"/>
              <a:t> жена код којих се може </a:t>
            </a:r>
            <a:r>
              <a:rPr lang="sr-Cyrl-RS" dirty="0" err="1"/>
              <a:t>палпирати</a:t>
            </a:r>
            <a:r>
              <a:rPr lang="sr-Cyrl-RS" dirty="0"/>
              <a:t> нормалан јајни величине бадема и болно </a:t>
            </a:r>
            <a:r>
              <a:rPr lang="sr-Cyrl-RS" dirty="0" err="1"/>
              <a:t>остељив</a:t>
            </a:r>
            <a:r>
              <a:rPr lang="sr-Cyrl-RS" dirty="0"/>
              <a:t>.</a:t>
            </a:r>
          </a:p>
          <a:p>
            <a:r>
              <a:rPr lang="sr-Cyrl-RS" dirty="0"/>
              <a:t>Истовремено </a:t>
            </a:r>
            <a:r>
              <a:rPr lang="sr-Cyrl-RS" dirty="0" err="1"/>
              <a:t>палпирају</a:t>
            </a:r>
            <a:r>
              <a:rPr lang="sr-Cyrl-RS" dirty="0"/>
              <a:t> се и бочна </a:t>
            </a:r>
            <a:r>
              <a:rPr lang="sr-Cyrl-RS" dirty="0" err="1"/>
              <a:t>параметрија</a:t>
            </a:r>
            <a:r>
              <a:rPr lang="sr-Cyrl-RS" dirty="0"/>
              <a:t> идући од бочног зида </a:t>
            </a:r>
            <a:r>
              <a:rPr lang="sr-Cyrl-RS" dirty="0" err="1"/>
              <a:t>атерице</a:t>
            </a:r>
            <a:r>
              <a:rPr lang="sr-Cyrl-RS" dirty="0"/>
              <a:t> ка зиду мале карлице, обострано’. Нормално су еластична и не </a:t>
            </a:r>
            <a:r>
              <a:rPr lang="sr-Cyrl-RS" dirty="0" err="1"/>
              <a:t>палпирају</a:t>
            </a:r>
            <a:r>
              <a:rPr lang="sr-Cyrl-RS" dirty="0"/>
              <a:t> се.</a:t>
            </a:r>
          </a:p>
          <a:p>
            <a:r>
              <a:rPr lang="sr-Cyrl-RS" dirty="0" err="1"/>
              <a:t>Палпација</a:t>
            </a:r>
            <a:r>
              <a:rPr lang="sr-Cyrl-RS" dirty="0"/>
              <a:t> </a:t>
            </a:r>
            <a:r>
              <a:rPr lang="sr-Cyrl-RS" dirty="0" err="1"/>
              <a:t>Дугласовог</a:t>
            </a:r>
            <a:r>
              <a:rPr lang="sr-Cyrl-RS" dirty="0"/>
              <a:t> простора </a:t>
            </a:r>
            <a:r>
              <a:rPr lang="sr-Cyrl-RS" dirty="0" err="1"/>
              <a:t>итводи</a:t>
            </a:r>
            <a:r>
              <a:rPr lang="sr-Cyrl-RS" dirty="0"/>
              <a:t> се тако што се прсти унутрашње руке уводе у задњи </a:t>
            </a:r>
            <a:r>
              <a:rPr lang="sr-Cyrl-RS" dirty="0" err="1"/>
              <a:t>форникс</a:t>
            </a:r>
            <a:r>
              <a:rPr lang="sr-Cyrl-RS" dirty="0"/>
              <a:t> вагине.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16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DF19BAF3-7E20-4B9D-B544-BABAEEA1FA7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950648F4-ABCD-4DF0-8641-76CFB235472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="" xmlns:a16="http://schemas.microsoft.com/office/drawing/2014/main" id="{989BE678-777B-482A-A616-FEDC47B162E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CF1EB4BD-9C7E-4AA3-9681-C7EB0DA6250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94AAE3AA-3759-4D28-B0EF-575F25A5146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D28BE0C3-2102-4820-B88B-A448B1840D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8BAE228B-0170-408B-A458-B11929D12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6256423" cy="164198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900"/>
              <a:t>Допунски гинеколошки прегледи</a:t>
            </a:r>
          </a:p>
        </p:txBody>
      </p:sp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="" xmlns:a16="http://schemas.microsoft.com/office/drawing/2014/main" id="{53F99DE0-B997-434C-8FE0-AF4C446471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7"/>
          <a:srcRect l="5650" r="7258"/>
          <a:stretch/>
        </p:blipFill>
        <p:spPr>
          <a:xfrm>
            <a:off x="7554139" y="609601"/>
            <a:ext cx="3990160" cy="563879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0D187C4E-14B9-4504-B200-5127823FA78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1C01E82C-67E8-4E96-9172-715E09BEEF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7700" y="2438401"/>
            <a:ext cx="6258737" cy="3809998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fontAlgn="auto">
              <a:buFont typeface="Wingdings 3" charset="2"/>
              <a:buChar char=""/>
              <a:tabLst/>
              <a:defRPr/>
            </a:pPr>
            <a:r>
              <a:rPr kumimoji="0" lang="en-US" sz="200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Ректални</a:t>
            </a: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и </a:t>
            </a:r>
            <a:r>
              <a:rPr kumimoji="0" lang="en-US" sz="200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ректовагинални</a:t>
            </a: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200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преглед</a:t>
            </a: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200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су</a:t>
            </a: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200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неопходни</a:t>
            </a: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200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код</a:t>
            </a: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: </a:t>
            </a:r>
            <a:r>
              <a:rPr kumimoji="0" lang="en-US" sz="200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virgo</a:t>
            </a: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intacta, </a:t>
            </a:r>
            <a:r>
              <a:rPr kumimoji="0" lang="en-US" sz="200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аплазије</a:t>
            </a: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200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вагине</a:t>
            </a: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</a:t>
            </a:r>
            <a:r>
              <a:rPr kumimoji="0" lang="en-US" sz="200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стриктура</a:t>
            </a: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200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вагине</a:t>
            </a: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</a:t>
            </a:r>
            <a:r>
              <a:rPr kumimoji="0" lang="en-US" sz="200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параметритиса</a:t>
            </a: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</a:t>
            </a:r>
            <a:r>
              <a:rPr kumimoji="0" lang="en-US" sz="200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карцинома</a:t>
            </a: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200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грлића</a:t>
            </a: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200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материце</a:t>
            </a: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</a:t>
            </a:r>
            <a:r>
              <a:rPr kumimoji="0" lang="en-US" sz="200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тумора</a:t>
            </a: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</a:t>
            </a:r>
            <a:r>
              <a:rPr kumimoji="0" lang="en-US" sz="2000" u="none" strike="noStrike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циста</a:t>
            </a:r>
            <a:r>
              <a:rPr kumimoji="0" lang="en-US" sz="200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.</a:t>
            </a:r>
            <a:endParaRPr kumimoji="0" lang="sr-Cyrl-RS" sz="200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R="0" lvl="0" fontAlgn="auto">
              <a:tabLst/>
              <a:defRPr/>
            </a:pPr>
            <a:endParaRPr kumimoji="0" lang="en-US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>
              <a:buFont typeface="Wingdings 3" charset="2"/>
              <a:buChar char="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85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4CC41670-D476-47B1-8BCC-0E58C43EE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6" y="1220219"/>
            <a:ext cx="8825657" cy="3557161"/>
          </a:xfrm>
        </p:spPr>
        <p:txBody>
          <a:bodyPr/>
          <a:lstStyle/>
          <a:p>
            <a:pPr algn="ctr"/>
            <a:r>
              <a:rPr lang="sr-Cyrl-RS" sz="6000" dirty="0"/>
              <a:t>Хвала на пажњи!</a:t>
            </a:r>
            <a:endParaRPr lang="en-US" sz="6000" dirty="0"/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A735505A-0767-4445-B524-497522486B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651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933696F-7D57-4086-BF02-725E9EB1B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3200" dirty="0"/>
              <a:t>Гинеколошка анамнеза може се узети пре или у току гинеколошког прегледа. Састоји се од: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D50E16A-BE73-466E-AB7C-FD13C19194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sr-Cyrl-RS" sz="4000" dirty="0"/>
              <a:t>Личне и породичне анамнезе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sz="4000" dirty="0"/>
              <a:t>Анамнезе менструације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sz="4000" dirty="0"/>
              <a:t>Анамнезе паритета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sz="4000" dirty="0"/>
              <a:t>Анамнезе садашње болести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7810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2EF8192-D0D4-4B1E-8AAF-258115E37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69815"/>
            <a:ext cx="10058400" cy="719093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3600" dirty="0"/>
              <a:t>Лична и породична анамнеза треба да обухвати: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96BC468-1A67-4AD5-967D-104692511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491449"/>
            <a:ext cx="10058400" cy="470611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dirty="0" err="1"/>
              <a:t>Анамезу</a:t>
            </a:r>
            <a:r>
              <a:rPr lang="sr-Cyrl-RS" dirty="0"/>
              <a:t> системских и других болести (узимати хронолошким редом)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Анамнезу гинеколошких болести (тражити на увид постојећу </a:t>
            </a:r>
            <a:r>
              <a:rPr lang="sr-Cyrl-RS" dirty="0" err="1"/>
              <a:t>докумантацију</a:t>
            </a:r>
            <a:r>
              <a:rPr lang="sr-Cyrl-RS" dirty="0"/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Анамнезу малигних обољења (гениталних и </a:t>
            </a:r>
            <a:r>
              <a:rPr lang="sr-Cyrl-RS" dirty="0" err="1"/>
              <a:t>екстрагениталних</a:t>
            </a:r>
            <a:r>
              <a:rPr lang="sr-Cyrl-RS" dirty="0"/>
              <a:t> органа)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Анамнезу сексуалне активности (године почетка општења, сексуалне навике и контрацептивну праксу)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Анамнезу венеричних обољења, употребе дроге и алкохола,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Анамнезу крвних трансфузија и алергија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Породична анамнеза треба да обухвати информације о наследним обољењима, о инфективним и малигним болестима, алкохолизму и злоупотреби дрога у породици пацијенткиње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47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39443B9-E4C2-4AF7-8E0E-7D8D1E8A8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Cyrl-RS" sz="4400" dirty="0"/>
              <a:t>Анамнеза менструације</a:t>
            </a:r>
            <a:r>
              <a:rPr lang="sr-Cyrl-RS" dirty="0"/>
              <a:t/>
            </a:r>
            <a:br>
              <a:rPr lang="sr-Cyrl-R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14FD1F3-16E0-4923-AD93-8982CDC35E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6359" y="1643836"/>
            <a:ext cx="10058400" cy="4384102"/>
          </a:xfrm>
        </p:spPr>
        <p:txBody>
          <a:bodyPr>
            <a:normAutofit lnSpcReduction="10000"/>
          </a:bodyPr>
          <a:lstStyle/>
          <a:p>
            <a:r>
              <a:rPr lang="sr-Cyrl-RS" dirty="0"/>
              <a:t>Менструална функција је одраз стања репродуктивног система и организма у целини</a:t>
            </a:r>
          </a:p>
          <a:p>
            <a:r>
              <a:rPr lang="sr-Cyrl-RS" dirty="0"/>
              <a:t>Нормална менструација се карактерише: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dirty="0"/>
              <a:t>трајањем: 3 до 5 дана, не дуже од 7 дана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dirty="0"/>
              <a:t>Ритмом јављања. НА 28 + 5 до 7 дана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dirty="0"/>
              <a:t>Јачином крварења : 50 до 70 </a:t>
            </a:r>
            <a:r>
              <a:rPr lang="sr-Cyrl-RS" dirty="0" err="1"/>
              <a:t>мл</a:t>
            </a:r>
            <a:r>
              <a:rPr lang="sr-Cyrl-RS" dirty="0"/>
              <a:t> крви, тамне, помешане са слузи, без угрушака и мириса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dirty="0"/>
              <a:t>Субјективним тегобама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dirty="0"/>
              <a:t>Прва менструација у животу жене је </a:t>
            </a:r>
            <a:r>
              <a:rPr lang="sr-Cyrl-RS" dirty="0" err="1"/>
              <a:t>менарха</a:t>
            </a:r>
            <a:r>
              <a:rPr lang="sr-Cyrl-RS" dirty="0"/>
              <a:t>,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dirty="0"/>
              <a:t>Последња је менопауза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dirty="0"/>
              <a:t>Временски период од </a:t>
            </a:r>
            <a:r>
              <a:rPr lang="sr-Cyrl-RS" dirty="0" err="1"/>
              <a:t>менархе</a:t>
            </a:r>
            <a:r>
              <a:rPr lang="sr-Cyrl-RS" dirty="0"/>
              <a:t> до менопаузе је генеративни период</a:t>
            </a:r>
          </a:p>
          <a:p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94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AF8E39D-34FE-49BD-8532-9AE7DF3F8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63529"/>
            <a:ext cx="10058400" cy="725379"/>
          </a:xfrm>
        </p:spPr>
        <p:txBody>
          <a:bodyPr>
            <a:normAutofit fontScale="90000"/>
          </a:bodyPr>
          <a:lstStyle/>
          <a:p>
            <a:r>
              <a:rPr lang="sr-Cyrl-RS" sz="3600" dirty="0"/>
              <a:t>Анамнеза менструације- пацијенткињу питати: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65BA260-5E0E-4A3A-BE34-2819F72B0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171853"/>
            <a:ext cx="10058400" cy="469724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Када је била прва менструација? Да ли је била праћена субјективним тегобама? Колико је трајала? Каква је била по типу?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За које време је менструациони циклус постао регуларан?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Какви су били менструациони циклуси од прве до последње менструације?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Када је имала последњу менструацију? Да ли се јавила на време? Каква је била по типу и трајању?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Ако је менструација изостала, </a:t>
            </a:r>
            <a:r>
              <a:rPr lang="sr-Cyrl-RS" dirty="0" err="1"/>
              <a:t>инетеросовати</a:t>
            </a:r>
            <a:r>
              <a:rPr lang="sr-Cyrl-RS" dirty="0"/>
              <a:t> се: Да ли је изостала први пут или се понавља? Јесу ли му претходили нека болест, медицинска интервенција, медикација, нагла промена тежине, физички или психички стрес или промена климатских услова?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Да ли има тегобе везане за </a:t>
            </a:r>
            <a:r>
              <a:rPr lang="sr-Cyrl-RS" dirty="0" err="1"/>
              <a:t>исостанак</a:t>
            </a:r>
            <a:r>
              <a:rPr lang="sr-Cyrl-RS" dirty="0"/>
              <a:t> менструације (мука, гађење, повраћање, губитак апетита, </a:t>
            </a:r>
            <a:r>
              <a:rPr lang="sr-Cyrl-RS" dirty="0" err="1"/>
              <a:t>колапсна</a:t>
            </a:r>
            <a:r>
              <a:rPr lang="sr-Cyrl-RS" dirty="0"/>
              <a:t> стања, промена расположења)?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06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2D8354B-6689-4D55-B7AB-1F0BFA216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02305"/>
          </a:xfrm>
        </p:spPr>
        <p:txBody>
          <a:bodyPr>
            <a:normAutofit/>
          </a:bodyPr>
          <a:lstStyle/>
          <a:p>
            <a:r>
              <a:rPr lang="sr-Cyrl-RS" sz="2000" dirty="0"/>
              <a:t>Ако се поремећај </a:t>
            </a:r>
            <a:r>
              <a:rPr lang="sr-Cyrl-RS" sz="2000" dirty="0" err="1"/>
              <a:t>менструационг</a:t>
            </a:r>
            <a:r>
              <a:rPr lang="sr-Cyrl-RS" sz="2000" dirty="0"/>
              <a:t> циклуса понавља или дуго траје инсистирати на следећим подацима:</a:t>
            </a:r>
            <a:endParaRPr lang="en-US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7A8DCD1-A3FF-4B69-9294-CFAEFF8CA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260629"/>
            <a:ext cx="10058400" cy="46084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Када се први пут јавила менструална </a:t>
            </a:r>
            <a:r>
              <a:rPr lang="sr-Cyrl-RS" dirty="0" err="1"/>
              <a:t>ирегуларност</a:t>
            </a:r>
            <a:r>
              <a:rPr lang="sr-Cyrl-RS" dirty="0"/>
              <a:t>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Јесу ли се истовремено појавили и други симптоми (гојазност, </a:t>
            </a:r>
            <a:r>
              <a:rPr lang="sr-Cyrl-RS" dirty="0" err="1"/>
              <a:t>хирзутизам</a:t>
            </a:r>
            <a:r>
              <a:rPr lang="sr-Cyrl-RS" dirty="0"/>
              <a:t>, </a:t>
            </a:r>
            <a:r>
              <a:rPr lang="sr-Cyrl-RS" dirty="0" err="1"/>
              <a:t>галактореја</a:t>
            </a:r>
            <a:r>
              <a:rPr lang="sr-Cyrl-RS" dirty="0"/>
              <a:t>, себореја, губитак косе, несаница, ноћно знојење, раздражљивост)?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Да ли је због наведених менструалних поремећаја већ испитивана и лечена? Ако јесте, где и на који начин?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Код пацијенткиње у одмаклој животној доби информисати се о следећем: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Када је била менопауза?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Да ли је </a:t>
            </a:r>
            <a:r>
              <a:rPr lang="sr-Cyrl-RS" dirty="0" err="1"/>
              <a:t>перименопаузни</a:t>
            </a:r>
            <a:r>
              <a:rPr lang="sr-Cyrl-RS" dirty="0"/>
              <a:t> период праћен субјективним или објективним тегобама (поремећаји крварења, несаница, таласи врућине, ноћно знојење, </a:t>
            </a:r>
            <a:r>
              <a:rPr lang="sr-Cyrl-RS" dirty="0" err="1"/>
              <a:t>урогенитални</a:t>
            </a:r>
            <a:r>
              <a:rPr lang="sr-Cyrl-RS" dirty="0"/>
              <a:t> проблеми, психичке и психолошке тегобе, </a:t>
            </a:r>
            <a:r>
              <a:rPr lang="sr-Cyrl-RS" dirty="0" err="1"/>
              <a:t>остеопороза</a:t>
            </a:r>
            <a:r>
              <a:rPr lang="sr-Cyrl-RS" dirty="0"/>
              <a:t>, КВБ?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На који начин су третирани </a:t>
            </a:r>
            <a:r>
              <a:rPr lang="sr-Cyrl-RS" dirty="0" err="1"/>
              <a:t>перименопаузни</a:t>
            </a:r>
            <a:r>
              <a:rPr lang="sr-Cyrl-RS" dirty="0"/>
              <a:t> проблеми?</a:t>
            </a:r>
          </a:p>
        </p:txBody>
      </p:sp>
    </p:spTree>
    <p:extLst>
      <p:ext uri="{BB962C8B-B14F-4D97-AF65-F5344CB8AC3E}">
        <p14:creationId xmlns:p14="http://schemas.microsoft.com/office/powerpoint/2010/main" val="269718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E140943-BF93-418E-946C-97706E656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14228"/>
          </a:xfrm>
        </p:spPr>
        <p:txBody>
          <a:bodyPr/>
          <a:lstStyle/>
          <a:p>
            <a:pPr algn="ctr"/>
            <a:r>
              <a:rPr lang="sr-Cyrl-RS"/>
              <a:t>Анамнеза паритета (порођаја и побачаја)</a:t>
            </a:r>
            <a:endParaRPr lang="en-US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="" xmlns:a16="http://schemas.microsoft.com/office/drawing/2014/main" id="{08F7D72F-9968-4965-92D8-5610270B38D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97280" y="1562471"/>
          <a:ext cx="10058400" cy="4306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286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6FAE6A2-353D-4280-BC15-D513372BB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592286"/>
          </a:xfrm>
        </p:spPr>
        <p:txBody>
          <a:bodyPr>
            <a:noAutofit/>
          </a:bodyPr>
          <a:lstStyle/>
          <a:p>
            <a:r>
              <a:rPr lang="sr-Cyrl-RS" sz="2400" dirty="0"/>
              <a:t>Да би се одредио утицај претходних трудноћа на актуелно патолошко стање пацијенткињу треба питати: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C4131D7-14F7-4F7C-B088-5B1857E591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287263"/>
            <a:ext cx="10058400" cy="458183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Колико је имала трудноћа до прегледа?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На који су начин трудноће довршене? (Побачајем или порођајем)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Какви су били ток и исход трудноћа довршених побачајем? Да ли је побачај био спонтан или </a:t>
            </a:r>
            <a:r>
              <a:rPr lang="sr-Cyrl-RS" dirty="0" err="1"/>
              <a:t>артефицијалан</a:t>
            </a:r>
            <a:r>
              <a:rPr lang="sr-Cyrl-RS" dirty="0"/>
              <a:t>? У којој старости трудноће је довршен? На који </a:t>
            </a:r>
            <a:r>
              <a:rPr lang="sr-Cyrl-RS" dirty="0" err="1"/>
              <a:t>начин?Да</a:t>
            </a:r>
            <a:r>
              <a:rPr lang="sr-Cyrl-RS" dirty="0"/>
              <a:t> ли је било </a:t>
            </a:r>
            <a:r>
              <a:rPr lang="sr-Cyrl-RS" dirty="0" err="1"/>
              <a:t>компликација?Да</a:t>
            </a:r>
            <a:r>
              <a:rPr lang="sr-Cyrl-RS" dirty="0"/>
              <a:t> ли су компликације захтевале </a:t>
            </a:r>
            <a:r>
              <a:rPr lang="sr-Cyrl-RS" dirty="0" err="1"/>
              <a:t>реинтервенцију</a:t>
            </a:r>
            <a:r>
              <a:rPr lang="sr-Cyrl-RS" dirty="0"/>
              <a:t> или </a:t>
            </a:r>
            <a:r>
              <a:rPr lang="sr-Cyrl-RS" dirty="0" err="1"/>
              <a:t>или</a:t>
            </a:r>
            <a:r>
              <a:rPr lang="sr-Cyrl-RS" dirty="0"/>
              <a:t> неку другу накнадну терапију?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Какви су били ток и исход трудноће довршене порођајем? Да ли је било </a:t>
            </a:r>
            <a:r>
              <a:rPr lang="sr-Cyrl-RS" dirty="0" err="1"/>
              <a:t>интрапарталних</a:t>
            </a:r>
            <a:r>
              <a:rPr lang="sr-Cyrl-RS" dirty="0"/>
              <a:t> интервенција? Да ли је било </a:t>
            </a:r>
            <a:r>
              <a:rPr lang="sr-Cyrl-RS" dirty="0" err="1"/>
              <a:t>компикација</a:t>
            </a:r>
            <a:r>
              <a:rPr lang="sr-Cyrl-RS" dirty="0"/>
              <a:t> у смислу повреде гениталних органа или крварења? Како је протекао </a:t>
            </a:r>
            <a:r>
              <a:rPr lang="sr-Cyrl-RS" dirty="0" err="1"/>
              <a:t>пуерперијум</a:t>
            </a:r>
            <a:r>
              <a:rPr lang="sr-Cyrl-RS" dirty="0"/>
              <a:t>? Да ли је било </a:t>
            </a:r>
            <a:r>
              <a:rPr lang="sr-Cyrl-RS" dirty="0" err="1"/>
              <a:t>компикација</a:t>
            </a:r>
            <a:r>
              <a:rPr lang="sr-Cyrl-RS" dirty="0"/>
              <a:t> (инфекција или крварења) која су захтевала неку конзервативну или хируршку интервенцију?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/>
              <a:t>Колико је трајала </a:t>
            </a:r>
            <a:r>
              <a:rPr lang="sr-Cyrl-RS" dirty="0" err="1"/>
              <a:t>лактација</a:t>
            </a:r>
            <a:r>
              <a:rPr lang="sr-Cyrl-RS" dirty="0"/>
              <a:t>? Да ли је било проблема везаних за </a:t>
            </a:r>
            <a:r>
              <a:rPr lang="sr-Cyrl-RS" dirty="0" err="1"/>
              <a:t>лактацију</a:t>
            </a:r>
            <a:r>
              <a:rPr lang="sr-Cyrl-RS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08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16377351-63A1-4C2E-8C9A-66CDD70F16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1F006B4-A9E1-4F39-85C8-FB836F9193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3CD65D-61A5-43C9-A837-6EC73C7DA8AB}">
  <ds:schemaRefs>
    <ds:schemaRef ds:uri="http://www.w3.org/XML/1998/namespace"/>
    <ds:schemaRef ds:uri="http://schemas.microsoft.com/office/infopath/2007/PartnerControls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71af3243-3dd4-4a8d-8c0d-dd76da1f02a5"/>
    <ds:schemaRef ds:uri="16c05727-aa75-4e4a-9b5f-8a80a1165891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1860</Words>
  <Application>Microsoft Office PowerPoint</Application>
  <PresentationFormat>Widescreen</PresentationFormat>
  <Paragraphs>164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Century Gothic</vt:lpstr>
      <vt:lpstr>Times New Roman</vt:lpstr>
      <vt:lpstr>Wingdings</vt:lpstr>
      <vt:lpstr>Wingdings 3</vt:lpstr>
      <vt:lpstr>Ion</vt:lpstr>
      <vt:lpstr>Наставна једицица 13  Анамнеза гинеколошких болесница  Гинеколошки преглед и статус</vt:lpstr>
      <vt:lpstr>Анамнеза гинеколошких болесница</vt:lpstr>
      <vt:lpstr>Гинеколошка анамнеза може се узети пре или у току гинеколошког прегледа. Састоји се од:</vt:lpstr>
      <vt:lpstr>Лична и породична анамнеза треба да обухвати:</vt:lpstr>
      <vt:lpstr>Анамнеза менструације </vt:lpstr>
      <vt:lpstr>Анамнеза менструације- пацијенткињу питати:</vt:lpstr>
      <vt:lpstr>Ако се поремећај менструационг циклуса понавља или дуго траје инсистирати на следећим подацима:</vt:lpstr>
      <vt:lpstr>Анамнеза паритета (порођаја и побачаја)</vt:lpstr>
      <vt:lpstr>Да би се одредио утицај претходних трудноћа на актуелно патолошко стање пацијенткињу треба питати:</vt:lpstr>
      <vt:lpstr>Анамнеза садашње болести</vt:lpstr>
      <vt:lpstr> У вези са актуелном болешћу пацијенткињу питати:</vt:lpstr>
      <vt:lpstr>PowerPoint Presentation</vt:lpstr>
      <vt:lpstr>ГИНЕКОЛОШКИ ПРЕГЛЕД И СТАТУС</vt:lpstr>
      <vt:lpstr>Гинеколошки преглед подразумева:</vt:lpstr>
      <vt:lpstr>Гинеколошки преглед </vt:lpstr>
      <vt:lpstr>Спољашњи преглед</vt:lpstr>
      <vt:lpstr>инспекција</vt:lpstr>
      <vt:lpstr>Унутрашњи преглед</vt:lpstr>
      <vt:lpstr>Преглед под вагиналним спекулумом</vt:lpstr>
      <vt:lpstr>Преглед под спекулумом</vt:lpstr>
      <vt:lpstr>Преглед под спекулумом</vt:lpstr>
      <vt:lpstr>Преглед под спекулумом</vt:lpstr>
      <vt:lpstr>Бимануелни гинеколошки преглед</vt:lpstr>
      <vt:lpstr>Бимануелни гинеколошки преглед</vt:lpstr>
      <vt:lpstr>Положај материце</vt:lpstr>
      <vt:lpstr>Палпација аднекса</vt:lpstr>
      <vt:lpstr>Допунски гинеколошки прегледи</vt:lpstr>
      <vt:lpstr>Хвала на пажњи!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Наставна једицица 1  Анамнеза гинеколошких болесница  Гинеколошки преглед и статус</dc:title>
  <dc:creator>Marija Bićanin Ilić</dc:creator>
  <cp:lastModifiedBy>Pc</cp:lastModifiedBy>
  <cp:revision>15</cp:revision>
  <dcterms:created xsi:type="dcterms:W3CDTF">2021-01-18T22:38:24Z</dcterms:created>
  <dcterms:modified xsi:type="dcterms:W3CDTF">2021-02-09T23:42:37Z</dcterms:modified>
</cp:coreProperties>
</file>